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5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75" r:id="rId6"/>
    <p:sldId id="261" r:id="rId7"/>
    <p:sldId id="264" r:id="rId8"/>
    <p:sldId id="265" r:id="rId9"/>
    <p:sldId id="266" r:id="rId10"/>
    <p:sldId id="262" r:id="rId11"/>
    <p:sldId id="276" r:id="rId12"/>
    <p:sldId id="268" r:id="rId13"/>
    <p:sldId id="273" r:id="rId14"/>
    <p:sldId id="269" r:id="rId15"/>
    <p:sldId id="274" r:id="rId16"/>
    <p:sldId id="271" r:id="rId17"/>
    <p:sldId id="272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C59"/>
    <a:srgbClr val="F4B183"/>
    <a:srgbClr val="FFD966"/>
    <a:srgbClr val="9DC3E6"/>
    <a:srgbClr val="8497B0"/>
    <a:srgbClr val="FCEB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954" autoAdjust="0"/>
  </p:normalViewPr>
  <p:slideViewPr>
    <p:cSldViewPr snapToGrid="0">
      <p:cViewPr varScale="1">
        <p:scale>
          <a:sx n="79" d="100"/>
          <a:sy n="79" d="100"/>
        </p:scale>
        <p:origin x="19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Collaborative%20Task%20Engagement%20Results\Graph_benchmark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Collaborative%20Task%20Engagement%20Results\Graph_benchmark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Collaborative%20Task%20Engagement%20Results\sensitivit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Collaborative%20Task%20Engagement%20Results\sensitivit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Matrix!$D$19</c:f>
              <c:strCache>
                <c:ptCount val="1"/>
                <c:pt idx="0">
                  <c:v>SW2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Matrix!$B$20:$C$25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Matrix!$D$20:$D$25</c:f>
              <c:numCache>
                <c:formatCode>General</c:formatCode>
                <c:ptCount val="6"/>
                <c:pt idx="0">
                  <c:v>1.1861700003992495</c:v>
                </c:pt>
                <c:pt idx="1">
                  <c:v>1.3675537505352346</c:v>
                </c:pt>
                <c:pt idx="2">
                  <c:v>1.2442646162669821</c:v>
                </c:pt>
                <c:pt idx="3">
                  <c:v>0.98213387015601405</c:v>
                </c:pt>
                <c:pt idx="4">
                  <c:v>0.9328718012115218</c:v>
                </c:pt>
                <c:pt idx="5">
                  <c:v>1.3727675895960685</c:v>
                </c:pt>
              </c:numCache>
            </c:numRef>
          </c:val>
        </c:ser>
        <c:ser>
          <c:idx val="1"/>
          <c:order val="1"/>
          <c:tx>
            <c:strRef>
              <c:f>Matrix!$E$19</c:f>
              <c:strCache>
                <c:ptCount val="1"/>
                <c:pt idx="0">
                  <c:v>SW4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Matrix!$B$20:$C$25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Matrix!$E$20:$E$25</c:f>
              <c:numCache>
                <c:formatCode>General</c:formatCode>
                <c:ptCount val="6"/>
                <c:pt idx="0">
                  <c:v>0.89053414063905045</c:v>
                </c:pt>
                <c:pt idx="1">
                  <c:v>1.5298728444521861</c:v>
                </c:pt>
                <c:pt idx="2">
                  <c:v>1.7612994887797948</c:v>
                </c:pt>
                <c:pt idx="3">
                  <c:v>0.80817492856255435</c:v>
                </c:pt>
                <c:pt idx="4">
                  <c:v>1.0179185683131364</c:v>
                </c:pt>
                <c:pt idx="5">
                  <c:v>1.8594041724165922</c:v>
                </c:pt>
              </c:numCache>
            </c:numRef>
          </c:val>
        </c:ser>
        <c:ser>
          <c:idx val="2"/>
          <c:order val="2"/>
          <c:tx>
            <c:strRef>
              <c:f>Matrix!$F$19</c:f>
              <c:strCache>
                <c:ptCount val="1"/>
                <c:pt idx="0">
                  <c:v>SW8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Matrix!$B$20:$C$25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Matrix!$F$20:$F$25</c:f>
              <c:numCache>
                <c:formatCode>General</c:formatCode>
                <c:ptCount val="6"/>
                <c:pt idx="0">
                  <c:v>0.65354157501099863</c:v>
                </c:pt>
                <c:pt idx="1">
                  <c:v>1.1860904794058069</c:v>
                </c:pt>
                <c:pt idx="2">
                  <c:v>1.8461344129985306</c:v>
                </c:pt>
                <c:pt idx="3">
                  <c:v>0.50609439834024894</c:v>
                </c:pt>
                <c:pt idx="4">
                  <c:v>0.62651002532276145</c:v>
                </c:pt>
                <c:pt idx="5">
                  <c:v>1.7648509130133292</c:v>
                </c:pt>
              </c:numCache>
            </c:numRef>
          </c:val>
        </c:ser>
        <c:ser>
          <c:idx val="3"/>
          <c:order val="3"/>
          <c:tx>
            <c:strRef>
              <c:f>Matrix!$G$19</c:f>
              <c:strCache>
                <c:ptCount val="1"/>
                <c:pt idx="0">
                  <c:v>SW16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Matrix!$B$20:$C$25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Matrix!$G$20:$G$25</c:f>
              <c:numCache>
                <c:formatCode>General</c:formatCode>
                <c:ptCount val="6"/>
                <c:pt idx="0">
                  <c:v>0.33856006563803359</c:v>
                </c:pt>
                <c:pt idx="1">
                  <c:v>0.68237350684665432</c:v>
                </c:pt>
                <c:pt idx="2">
                  <c:v>1.3638596112098857</c:v>
                </c:pt>
                <c:pt idx="3">
                  <c:v>0.26291326489370304</c:v>
                </c:pt>
                <c:pt idx="4">
                  <c:v>0.36183169503716134</c:v>
                </c:pt>
                <c:pt idx="5">
                  <c:v>1.1887487674503088</c:v>
                </c:pt>
              </c:numCache>
            </c:numRef>
          </c:val>
        </c:ser>
        <c:ser>
          <c:idx val="4"/>
          <c:order val="4"/>
          <c:tx>
            <c:strRef>
              <c:f>Matrix!$H$19</c:f>
              <c:strCache>
                <c:ptCount val="1"/>
                <c:pt idx="0">
                  <c:v>SW32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Matrix!$B$20:$C$25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Matrix!$H$20:$H$25</c:f>
              <c:numCache>
                <c:formatCode>General</c:formatCode>
                <c:ptCount val="6"/>
                <c:pt idx="0">
                  <c:v>0.17296384700471562</c:v>
                </c:pt>
                <c:pt idx="1">
                  <c:v>0.34693931294192004</c:v>
                </c:pt>
                <c:pt idx="2">
                  <c:v>0.77218906939106935</c:v>
                </c:pt>
                <c:pt idx="3">
                  <c:v>0.12899323801780721</c:v>
                </c:pt>
                <c:pt idx="4">
                  <c:v>0.18487621427608933</c:v>
                </c:pt>
                <c:pt idx="5">
                  <c:v>0.65175700668658421</c:v>
                </c:pt>
              </c:numCache>
            </c:numRef>
          </c:val>
        </c:ser>
        <c:ser>
          <c:idx val="5"/>
          <c:order val="5"/>
          <c:tx>
            <c:strRef>
              <c:f>Matrix!$I$19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Matrix!$B$20:$C$25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Matrix!$I$20:$I$25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6"/>
          <c:order val="6"/>
          <c:tx>
            <c:strRef>
              <c:f>Matrix!$J$19</c:f>
              <c:strCache>
                <c:ptCount val="1"/>
                <c:pt idx="0">
                  <c:v>CTE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Matrix!$B$20:$C$25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Matrix!$J$20:$J$25</c:f>
              <c:numCache>
                <c:formatCode>General</c:formatCode>
                <c:ptCount val="6"/>
                <c:pt idx="0">
                  <c:v>1.1896372227116201</c:v>
                </c:pt>
                <c:pt idx="1">
                  <c:v>1.9602722910389465</c:v>
                </c:pt>
                <c:pt idx="2">
                  <c:v>2.79332474952722</c:v>
                </c:pt>
                <c:pt idx="3">
                  <c:v>0.92082291322606524</c:v>
                </c:pt>
                <c:pt idx="4">
                  <c:v>1.3306295186034209</c:v>
                </c:pt>
                <c:pt idx="5">
                  <c:v>2.3481291645310098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874416"/>
        <c:axId val="408874976"/>
      </c:barChart>
      <c:catAx>
        <c:axId val="4088744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08874976"/>
        <c:crosses val="autoZero"/>
        <c:auto val="1"/>
        <c:lblAlgn val="ctr"/>
        <c:lblOffset val="100"/>
        <c:noMultiLvlLbl val="0"/>
      </c:catAx>
      <c:valAx>
        <c:axId val="40887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Speedup over 1D decomposition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08874416"/>
        <c:crosses val="autoZero"/>
        <c:crossBetween val="between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0.18586048386513671"/>
          <c:y val="5.9737156511350059E-2"/>
          <c:w val="0.62827903226972659"/>
          <c:h val="8.8175805981241598E-2"/>
        </c:manualLayout>
      </c:layout>
      <c:overlay val="0"/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Matrix!$R$19</c:f>
              <c:strCache>
                <c:ptCount val="1"/>
                <c:pt idx="0">
                  <c:v>1D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Matrix!$R$20:$R$25</c:f>
              <c:numCache>
                <c:formatCode>General</c:formatCode>
                <c:ptCount val="6"/>
                <c:pt idx="0">
                  <c:v>92</c:v>
                </c:pt>
                <c:pt idx="1">
                  <c:v>57</c:v>
                </c:pt>
                <c:pt idx="2">
                  <c:v>16.600000000000001</c:v>
                </c:pt>
                <c:pt idx="3">
                  <c:v>96.4</c:v>
                </c:pt>
                <c:pt idx="4">
                  <c:v>70.3</c:v>
                </c:pt>
                <c:pt idx="5">
                  <c:v>18.5</c:v>
                </c:pt>
              </c:numCache>
            </c:numRef>
          </c:val>
        </c:ser>
        <c:ser>
          <c:idx val="1"/>
          <c:order val="1"/>
          <c:tx>
            <c:strRef>
              <c:f>Matrix!$S$19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Matrix!$S$20:$S$25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Matrix!$T$19</c:f>
              <c:strCache>
                <c:ptCount val="1"/>
                <c:pt idx="0">
                  <c:v>SW2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Matrix!$T$20:$T$25</c:f>
              <c:numCache>
                <c:formatCode>General</c:formatCode>
                <c:ptCount val="6"/>
                <c:pt idx="0">
                  <c:v>75.400000000000006</c:v>
                </c:pt>
                <c:pt idx="1">
                  <c:v>63.4</c:v>
                </c:pt>
                <c:pt idx="2">
                  <c:v>36.799999999999997</c:v>
                </c:pt>
                <c:pt idx="3">
                  <c:v>96</c:v>
                </c:pt>
                <c:pt idx="4">
                  <c:v>76.900000000000006</c:v>
                </c:pt>
                <c:pt idx="5">
                  <c:v>29.9</c:v>
                </c:pt>
              </c:numCache>
            </c:numRef>
          </c:val>
        </c:ser>
        <c:ser>
          <c:idx val="3"/>
          <c:order val="3"/>
          <c:tx>
            <c:strRef>
              <c:f>Matrix!$U$19</c:f>
              <c:strCache>
                <c:ptCount val="1"/>
                <c:pt idx="0">
                  <c:v>SW4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Matrix!$U$20:$U$25</c:f>
              <c:numCache>
                <c:formatCode>General</c:formatCode>
                <c:ptCount val="6"/>
                <c:pt idx="0">
                  <c:v>63</c:v>
                </c:pt>
                <c:pt idx="1">
                  <c:v>66.5</c:v>
                </c:pt>
                <c:pt idx="2">
                  <c:v>41.1</c:v>
                </c:pt>
                <c:pt idx="3">
                  <c:v>84</c:v>
                </c:pt>
                <c:pt idx="4">
                  <c:v>81.099999999999994</c:v>
                </c:pt>
                <c:pt idx="5">
                  <c:v>47.1</c:v>
                </c:pt>
              </c:numCache>
            </c:numRef>
          </c:val>
        </c:ser>
        <c:ser>
          <c:idx val="4"/>
          <c:order val="4"/>
          <c:tx>
            <c:strRef>
              <c:f>Matrix!$V$19</c:f>
              <c:strCache>
                <c:ptCount val="1"/>
                <c:pt idx="0">
                  <c:v>SW8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Matrix!$V$20:$V$25</c:f>
              <c:numCache>
                <c:formatCode>General</c:formatCode>
                <c:ptCount val="6"/>
                <c:pt idx="0">
                  <c:v>58.3</c:v>
                </c:pt>
                <c:pt idx="1">
                  <c:v>61.3</c:v>
                </c:pt>
                <c:pt idx="2">
                  <c:v>49.8</c:v>
                </c:pt>
                <c:pt idx="3">
                  <c:v>79.099999999999994</c:v>
                </c:pt>
                <c:pt idx="4">
                  <c:v>74.599999999999994</c:v>
                </c:pt>
                <c:pt idx="5">
                  <c:v>64.400000000000006</c:v>
                </c:pt>
              </c:numCache>
            </c:numRef>
          </c:val>
        </c:ser>
        <c:ser>
          <c:idx val="5"/>
          <c:order val="5"/>
          <c:tx>
            <c:strRef>
              <c:f>Matrix!$W$19</c:f>
              <c:strCache>
                <c:ptCount val="1"/>
                <c:pt idx="0">
                  <c:v>SW16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Matrix!$W$20:$W$25</c:f>
              <c:numCache>
                <c:formatCode>General</c:formatCode>
                <c:ptCount val="6"/>
                <c:pt idx="0">
                  <c:v>51.1</c:v>
                </c:pt>
                <c:pt idx="1">
                  <c:v>52.7</c:v>
                </c:pt>
                <c:pt idx="2">
                  <c:v>50.4</c:v>
                </c:pt>
                <c:pt idx="3">
                  <c:v>79.2</c:v>
                </c:pt>
                <c:pt idx="4">
                  <c:v>73.2</c:v>
                </c:pt>
                <c:pt idx="5">
                  <c:v>72.7</c:v>
                </c:pt>
              </c:numCache>
            </c:numRef>
          </c:val>
        </c:ser>
        <c:ser>
          <c:idx val="6"/>
          <c:order val="6"/>
          <c:tx>
            <c:strRef>
              <c:f>Matrix!$X$19</c:f>
              <c:strCache>
                <c:ptCount val="1"/>
                <c:pt idx="0">
                  <c:v>SW32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Matrix!$X$20:$X$25</c:f>
              <c:numCache>
                <c:formatCode>General</c:formatCode>
                <c:ptCount val="6"/>
                <c:pt idx="0">
                  <c:v>47.4</c:v>
                </c:pt>
                <c:pt idx="1">
                  <c:v>48.7</c:v>
                </c:pt>
                <c:pt idx="2">
                  <c:v>28.9</c:v>
                </c:pt>
                <c:pt idx="3">
                  <c:v>73.099999999999994</c:v>
                </c:pt>
                <c:pt idx="4">
                  <c:v>71</c:v>
                </c:pt>
                <c:pt idx="5">
                  <c:v>73.5</c:v>
                </c:pt>
              </c:numCache>
            </c:numRef>
          </c:val>
        </c:ser>
        <c:ser>
          <c:idx val="7"/>
          <c:order val="7"/>
          <c:tx>
            <c:strRef>
              <c:f>Matrix!$Y$19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Matrix!$Y$20:$Y$25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8"/>
          <c:order val="8"/>
          <c:tx>
            <c:strRef>
              <c:f>Matrix!$Z$19</c:f>
              <c:strCache>
                <c:ptCount val="1"/>
                <c:pt idx="0">
                  <c:v>CTE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multiLvlStrRef>
              <c:f>Matrix!$P$20:$Q$25</c:f>
              <c:multiLvlStrCache>
                <c:ptCount val="6"/>
                <c:lvl>
                  <c:pt idx="0">
                    <c:v>Rajat</c:v>
                  </c:pt>
                  <c:pt idx="1">
                    <c:v>Delau</c:v>
                  </c:pt>
                  <c:pt idx="2">
                    <c:v>Wbedu</c:v>
                  </c:pt>
                  <c:pt idx="3">
                    <c:v>Rajat</c:v>
                  </c:pt>
                  <c:pt idx="4">
                    <c:v>Delau</c:v>
                  </c:pt>
                  <c:pt idx="5">
                    <c:v>Wbedu</c:v>
                  </c:pt>
                </c:lvl>
                <c:lvl>
                  <c:pt idx="0">
                    <c:v>SpMV</c:v>
                  </c:pt>
                  <c:pt idx="3">
                    <c:v>DIAG</c:v>
                  </c:pt>
                </c:lvl>
              </c:multiLvlStrCache>
            </c:multiLvlStrRef>
          </c:cat>
          <c:val>
            <c:numRef>
              <c:f>Matrix!$Z$20:$Z$25</c:f>
              <c:numCache>
                <c:formatCode>General</c:formatCode>
                <c:ptCount val="6"/>
                <c:pt idx="0">
                  <c:v>94.5</c:v>
                </c:pt>
                <c:pt idx="1">
                  <c:v>82.7</c:v>
                </c:pt>
                <c:pt idx="2">
                  <c:v>87.2</c:v>
                </c:pt>
                <c:pt idx="3">
                  <c:v>99.4</c:v>
                </c:pt>
                <c:pt idx="4">
                  <c:v>93.2</c:v>
                </c:pt>
                <c:pt idx="5">
                  <c:v>96.3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862464"/>
        <c:axId val="408022000"/>
      </c:barChart>
      <c:catAx>
        <c:axId val="4088624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08022000"/>
        <c:crosses val="autoZero"/>
        <c:auto val="1"/>
        <c:lblAlgn val="ctr"/>
        <c:lblOffset val="100"/>
        <c:noMultiLvlLbl val="0"/>
      </c:catAx>
      <c:valAx>
        <c:axId val="408022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Warp Execution Efficiency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08862464"/>
        <c:crosses val="autoZero"/>
        <c:crossBetween val="between"/>
        <c:majorUnit val="20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52647026215387"/>
          <c:y val="5.2270011947431305E-2"/>
          <c:w val="0.70618421750311511"/>
          <c:h val="8.8175805981241598E-2"/>
        </c:manualLayout>
      </c:layout>
      <c:overlay val="0"/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82625996101225"/>
          <c:y val="0.16817439486730829"/>
          <c:w val="0.34858361723751141"/>
          <c:h val="0.676995115193934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Sheet3!$C$9</c:f>
              <c:strCache>
                <c:ptCount val="1"/>
                <c:pt idx="0">
                  <c:v>1D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Sheet3!$C$10:$C$11</c:f>
              <c:numCache>
                <c:formatCode>General</c:formatCode>
                <c:ptCount val="2"/>
                <c:pt idx="0">
                  <c:v>162.68100000000001</c:v>
                </c:pt>
                <c:pt idx="1">
                  <c:v>157.62899999999999</c:v>
                </c:pt>
              </c:numCache>
            </c:numRef>
          </c:val>
        </c:ser>
        <c:ser>
          <c:idx val="1"/>
          <c:order val="1"/>
          <c:tx>
            <c:strRef>
              <c:f>Sheet3!$D$9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Sheet3!$D$10:$D$11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Sheet3!$E$9</c:f>
              <c:strCache>
                <c:ptCount val="1"/>
                <c:pt idx="0">
                  <c:v>SW2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Sheet3!$E$10:$E$11</c:f>
              <c:numCache>
                <c:formatCode>General</c:formatCode>
                <c:ptCount val="2"/>
                <c:pt idx="0">
                  <c:v>122.283</c:v>
                </c:pt>
                <c:pt idx="1">
                  <c:v>98.423000000000002</c:v>
                </c:pt>
              </c:numCache>
            </c:numRef>
          </c:val>
        </c:ser>
        <c:ser>
          <c:idx val="3"/>
          <c:order val="3"/>
          <c:tx>
            <c:strRef>
              <c:f>Sheet3!$F$9</c:f>
              <c:strCache>
                <c:ptCount val="1"/>
                <c:pt idx="0">
                  <c:v>SW4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Sheet3!$F$10:$F$11</c:f>
              <c:numCache>
                <c:formatCode>General</c:formatCode>
                <c:ptCount val="2"/>
                <c:pt idx="0">
                  <c:v>105.04600000000001</c:v>
                </c:pt>
                <c:pt idx="1">
                  <c:v>78.850999999999999</c:v>
                </c:pt>
              </c:numCache>
            </c:numRef>
          </c:val>
        </c:ser>
        <c:ser>
          <c:idx val="4"/>
          <c:order val="4"/>
          <c:tx>
            <c:strRef>
              <c:f>Sheet3!$G$9</c:f>
              <c:strCache>
                <c:ptCount val="1"/>
                <c:pt idx="0">
                  <c:v>SW8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Sheet3!$G$10:$G$11</c:f>
              <c:numCache>
                <c:formatCode>General</c:formatCode>
                <c:ptCount val="2"/>
                <c:pt idx="0">
                  <c:v>110.325</c:v>
                </c:pt>
                <c:pt idx="1">
                  <c:v>81.775000000000006</c:v>
                </c:pt>
              </c:numCache>
            </c:numRef>
          </c:val>
        </c:ser>
        <c:ser>
          <c:idx val="5"/>
          <c:order val="5"/>
          <c:tx>
            <c:strRef>
              <c:f>Sheet3!$H$9</c:f>
              <c:strCache>
                <c:ptCount val="1"/>
                <c:pt idx="0">
                  <c:v>SW16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Sheet3!$H$10:$H$11</c:f>
              <c:numCache>
                <c:formatCode>General</c:formatCode>
                <c:ptCount val="2"/>
                <c:pt idx="0">
                  <c:v>136.64500000000001</c:v>
                </c:pt>
                <c:pt idx="1">
                  <c:v>107.976</c:v>
                </c:pt>
              </c:numCache>
            </c:numRef>
          </c:val>
        </c:ser>
        <c:ser>
          <c:idx val="6"/>
          <c:order val="6"/>
          <c:tx>
            <c:strRef>
              <c:f>Sheet3!$I$9</c:f>
              <c:strCache>
                <c:ptCount val="1"/>
                <c:pt idx="0">
                  <c:v>SW32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Sheet3!$I$10:$I$11</c:f>
              <c:numCache>
                <c:formatCode>General</c:formatCode>
                <c:ptCount val="2"/>
                <c:pt idx="0">
                  <c:v>205.137</c:v>
                </c:pt>
                <c:pt idx="1">
                  <c:v>180.38</c:v>
                </c:pt>
              </c:numCache>
            </c:numRef>
          </c:val>
        </c:ser>
        <c:ser>
          <c:idx val="7"/>
          <c:order val="7"/>
          <c:tx>
            <c:strRef>
              <c:f>Sheet3!$J$9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Sheet3!$J$10:$J$11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Sheet3!$K$9</c:f>
              <c:strCache>
                <c:ptCount val="1"/>
                <c:pt idx="0">
                  <c:v>CTE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Sheet3!$B$10:$B$11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Sheet3!$K$10:$K$11</c:f>
              <c:numCache>
                <c:formatCode>General</c:formatCode>
                <c:ptCount val="2"/>
                <c:pt idx="0">
                  <c:v>83.697000000000003</c:v>
                </c:pt>
                <c:pt idx="1">
                  <c:v>55.295999999999999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988048"/>
        <c:axId val="408988608"/>
      </c:barChart>
      <c:catAx>
        <c:axId val="4089880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08988608"/>
        <c:crosses val="autoZero"/>
        <c:auto val="1"/>
        <c:lblAlgn val="ctr"/>
        <c:lblOffset val="100"/>
        <c:noMultiLvlLbl val="0"/>
      </c:catAx>
      <c:valAx>
        <c:axId val="40898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Kernel Exec. Dur.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408988048"/>
        <c:crosses val="autoZero"/>
        <c:crossBetween val="between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3955184963719278"/>
          <c:y val="2.7777777777777776E-2"/>
          <c:w val="0.76533877803871719"/>
          <c:h val="8.0211431904345293E-2"/>
        </c:manualLayout>
      </c:layout>
      <c:overlay val="0"/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andara" panose="020E0502030303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7368146145911"/>
          <c:y val="6.7596884892819661E-2"/>
          <c:w val="0.67465787858607229"/>
          <c:h val="0.77068900555019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Sheet3!$C$23</c:f>
              <c:strCache>
                <c:ptCount val="1"/>
                <c:pt idx="0">
                  <c:v>1D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Sheet3!$C$24:$C$25</c:f>
              <c:numCache>
                <c:formatCode>General</c:formatCode>
                <c:ptCount val="2"/>
                <c:pt idx="0">
                  <c:v>59.7</c:v>
                </c:pt>
                <c:pt idx="1">
                  <c:v>33.700000000000003</c:v>
                </c:pt>
              </c:numCache>
            </c:numRef>
          </c:val>
        </c:ser>
        <c:ser>
          <c:idx val="1"/>
          <c:order val="1"/>
          <c:tx>
            <c:strRef>
              <c:f>Sheet3!$D$23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Sheet3!$D$24:$D$25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Sheet3!$E$23</c:f>
              <c:strCache>
                <c:ptCount val="1"/>
                <c:pt idx="0">
                  <c:v>SW2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Sheet3!$E$24:$E$25</c:f>
              <c:numCache>
                <c:formatCode>General</c:formatCode>
                <c:ptCount val="2"/>
                <c:pt idx="0">
                  <c:v>50</c:v>
                </c:pt>
                <c:pt idx="1">
                  <c:v>54.6</c:v>
                </c:pt>
              </c:numCache>
            </c:numRef>
          </c:val>
        </c:ser>
        <c:ser>
          <c:idx val="3"/>
          <c:order val="3"/>
          <c:tx>
            <c:strRef>
              <c:f>Sheet3!$F$23</c:f>
              <c:strCache>
                <c:ptCount val="1"/>
                <c:pt idx="0">
                  <c:v>SW4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Sheet3!$F$24:$F$25</c:f>
              <c:numCache>
                <c:formatCode>General</c:formatCode>
                <c:ptCount val="2"/>
                <c:pt idx="0">
                  <c:v>72.2</c:v>
                </c:pt>
                <c:pt idx="1">
                  <c:v>68</c:v>
                </c:pt>
              </c:numCache>
            </c:numRef>
          </c:val>
        </c:ser>
        <c:ser>
          <c:idx val="4"/>
          <c:order val="4"/>
          <c:tx>
            <c:strRef>
              <c:f>Sheet3!$G$23</c:f>
              <c:strCache>
                <c:ptCount val="1"/>
                <c:pt idx="0">
                  <c:v>SW8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Sheet3!$G$24:$G$25</c:f>
              <c:numCache>
                <c:formatCode>General</c:formatCode>
                <c:ptCount val="2"/>
                <c:pt idx="0">
                  <c:v>67.099999999999994</c:v>
                </c:pt>
                <c:pt idx="1">
                  <c:v>55</c:v>
                </c:pt>
              </c:numCache>
            </c:numRef>
          </c:val>
        </c:ser>
        <c:ser>
          <c:idx val="5"/>
          <c:order val="5"/>
          <c:tx>
            <c:strRef>
              <c:f>Sheet3!$H$23</c:f>
              <c:strCache>
                <c:ptCount val="1"/>
                <c:pt idx="0">
                  <c:v>SW16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Sheet3!$H$24:$H$25</c:f>
              <c:numCache>
                <c:formatCode>General</c:formatCode>
                <c:ptCount val="2"/>
                <c:pt idx="0">
                  <c:v>80.099999999999994</c:v>
                </c:pt>
                <c:pt idx="1">
                  <c:v>71</c:v>
                </c:pt>
              </c:numCache>
            </c:numRef>
          </c:val>
        </c:ser>
        <c:ser>
          <c:idx val="6"/>
          <c:order val="6"/>
          <c:tx>
            <c:strRef>
              <c:f>Sheet3!$I$23</c:f>
              <c:strCache>
                <c:ptCount val="1"/>
                <c:pt idx="0">
                  <c:v>SW32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Sheet3!$I$24:$I$25</c:f>
              <c:numCache>
                <c:formatCode>General</c:formatCode>
                <c:ptCount val="2"/>
                <c:pt idx="0">
                  <c:v>79</c:v>
                </c:pt>
                <c:pt idx="1">
                  <c:v>75.2</c:v>
                </c:pt>
              </c:numCache>
            </c:numRef>
          </c:val>
        </c:ser>
        <c:ser>
          <c:idx val="7"/>
          <c:order val="7"/>
          <c:tx>
            <c:strRef>
              <c:f>Sheet3!$J$23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Sheet3!$J$24:$J$25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Sheet3!$K$23</c:f>
              <c:strCache>
                <c:ptCount val="1"/>
                <c:pt idx="0">
                  <c:v>CTE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c:spPr>
          <c:invertIfNegative val="0"/>
          <c:cat>
            <c:strRef>
              <c:f>Sheet3!$B$24:$B$25</c:f>
              <c:strCache>
                <c:ptCount val="2"/>
                <c:pt idx="0">
                  <c:v>LINE</c:v>
                </c:pt>
                <c:pt idx="1">
                  <c:v>QUAD</c:v>
                </c:pt>
              </c:strCache>
            </c:strRef>
          </c:cat>
          <c:val>
            <c:numRef>
              <c:f>Sheet3!$K$24:$K$25</c:f>
              <c:numCache>
                <c:formatCode>General</c:formatCode>
                <c:ptCount val="2"/>
                <c:pt idx="0">
                  <c:v>97.8</c:v>
                </c:pt>
                <c:pt idx="1">
                  <c:v>97.2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940448"/>
        <c:axId val="399941008"/>
      </c:barChart>
      <c:catAx>
        <c:axId val="3999404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399941008"/>
        <c:crosses val="autoZero"/>
        <c:auto val="1"/>
        <c:lblAlgn val="ctr"/>
        <c:lblOffset val="100"/>
        <c:noMultiLvlLbl val="0"/>
      </c:catAx>
      <c:valAx>
        <c:axId val="39994100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r>
                  <a:rPr lang="en-US"/>
                  <a:t>Warp Exec. Eff. (%)</a:t>
                </a:r>
              </a:p>
            </c:rich>
          </c:tx>
          <c:layout>
            <c:manualLayout>
              <c:xMode val="edge"/>
              <c:yMode val="edge"/>
              <c:x val="5.3897180762852402E-2"/>
              <c:y val="0.14920688242083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Candara" panose="020E0502030303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pPr>
            <a:endParaRPr lang="en-US"/>
          </a:p>
        </c:txPr>
        <c:crossAx val="399940448"/>
        <c:crosses val="autoZero"/>
        <c:crossBetween val="between"/>
        <c:majorUnit val="20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Candara" panose="020E0502030303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8CF67-659D-42B3-8478-54C2F9A64D77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85F49-1D03-45E7-84F6-8F3A1CC7A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ndara" panose="020E0502030303020204" pitchFamily="34" charset="0"/>
              </a:rPr>
              <a:t>Nowadays GPUs are essential processing platforms especially for high performance computing. GPUs have thousands</a:t>
            </a:r>
            <a:r>
              <a:rPr lang="en-US" baseline="0" dirty="0" smtClean="0">
                <a:latin typeface="Candara" panose="020E0502030303020204" pitchFamily="34" charset="0"/>
              </a:rPr>
              <a:t> of execution units and high memory bandwidth. They are also power-efficient. These features make them perfect for applications containing massive data parallelism such as</a:t>
            </a:r>
            <a:r>
              <a:rPr lang="en-US" dirty="0" smtClean="0">
                <a:latin typeface="Candara" panose="020E0502030303020204" pitchFamily="34" charset="0"/>
              </a:rPr>
              <a:t> Graph</a:t>
            </a:r>
            <a:r>
              <a:rPr lang="en-US" baseline="0" dirty="0" smtClean="0">
                <a:latin typeface="Candara" panose="020E0502030303020204" pitchFamily="34" charset="0"/>
              </a:rPr>
              <a:t> applications, deep learning, computational biology, and linear algebra.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8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Here is the CTE implementation of the same</a:t>
            </a:r>
            <a:r>
              <a:rPr lang="en-US" baseline="0" dirty="0" smtClean="0">
                <a:latin typeface="Candara" panose="020E0502030303020204" pitchFamily="34" charset="0"/>
              </a:rPr>
              <a:t> example. On the top we have the expanded list of fine-grained tasks, and at the bottom, we will have the warp progress over time visualized. </a:t>
            </a:r>
          </a:p>
          <a:p>
            <a:endParaRPr lang="en-US" baseline="0" dirty="0" smtClean="0">
              <a:latin typeface="Candara" panose="020E0502030303020204" pitchFamily="34" charset="0"/>
            </a:endParaRPr>
          </a:p>
          <a:p>
            <a:r>
              <a:rPr lang="en-US" baseline="0" dirty="0" smtClean="0">
                <a:latin typeface="Candara" panose="020E0502030303020204" pitchFamily="34" charset="0"/>
              </a:rPr>
              <a:t>In the first round, threads do map fine-grained tasks according to the list shown on top and reduce the values associated together. Then, they process the next set of fine-grained tasks in the list and similarly perform the segmented reduction. This procedure goes on and on until all the fine-grained tasks in the list are processed.</a:t>
            </a:r>
            <a:endParaRPr lang="en-US" dirty="0" smtClean="0">
              <a:latin typeface="Candara" panose="020E0502030303020204" pitchFamily="34" charset="0"/>
            </a:endParaRPr>
          </a:p>
          <a:p>
            <a:endParaRPr lang="en-US" dirty="0" smtClean="0">
              <a:latin typeface="Candara" panose="020E0502030303020204" pitchFamily="34" charset="0"/>
            </a:endParaRPr>
          </a:p>
          <a:p>
            <a:r>
              <a:rPr lang="en-US" dirty="0" smtClean="0">
                <a:latin typeface="Candara" panose="020E0502030303020204" pitchFamily="34" charset="0"/>
              </a:rPr>
              <a:t>So essentially</a:t>
            </a:r>
            <a:r>
              <a:rPr lang="en-US" baseline="0" dirty="0" smtClean="0">
                <a:latin typeface="Candara" panose="020E0502030303020204" pitchFamily="34" charset="0"/>
              </a:rPr>
              <a:t>, CTE a</a:t>
            </a:r>
            <a:r>
              <a:rPr lang="en-US" dirty="0" smtClean="0">
                <a:latin typeface="Candara" panose="020E0502030303020204" pitchFamily="34" charset="0"/>
              </a:rPr>
              <a:t>ssigns a </a:t>
            </a:r>
            <a:r>
              <a:rPr lang="en-US" i="1" dirty="0" smtClean="0">
                <a:latin typeface="Candara" panose="020E0502030303020204" pitchFamily="34" charset="0"/>
              </a:rPr>
              <a:t>mapping</a:t>
            </a:r>
            <a:r>
              <a:rPr lang="en-US" dirty="0" smtClean="0">
                <a:latin typeface="Candara" panose="020E0502030303020204" pitchFamily="34" charset="0"/>
              </a:rPr>
              <a:t> function to every thread regardless of their corresponding coarse-grained </a:t>
            </a:r>
            <a:r>
              <a:rPr lang="en-US" dirty="0" smtClean="0"/>
              <a:t>task. As</a:t>
            </a:r>
            <a:r>
              <a:rPr lang="en-US" baseline="0" dirty="0" smtClean="0"/>
              <a:t> a result, a</a:t>
            </a:r>
            <a:r>
              <a:rPr lang="en-US" dirty="0" smtClean="0"/>
              <a:t>voids</a:t>
            </a:r>
            <a:r>
              <a:rPr lang="en-US" dirty="0" smtClean="0">
                <a:latin typeface="Candara" panose="020E0502030303020204" pitchFamily="34" charset="0"/>
              </a:rPr>
              <a:t> under-subscription or over-subscription during </a:t>
            </a:r>
            <a:r>
              <a:rPr lang="en-US" i="1" dirty="0" smtClean="0">
                <a:latin typeface="Candara" panose="020E0502030303020204" pitchFamily="34" charset="0"/>
              </a:rPr>
              <a:t>mapping</a:t>
            </a:r>
            <a:r>
              <a:rPr lang="en-US" dirty="0" smtClean="0">
                <a:latin typeface="Candara" panose="020E0502030303020204" pitchFamily="34" charset="0"/>
              </a:rPr>
              <a:t>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In</a:t>
            </a:r>
            <a:r>
              <a:rPr lang="en-US" baseline="0" dirty="0" smtClean="0">
                <a:latin typeface="Candara" panose="020E0502030303020204" pitchFamily="34" charset="0"/>
              </a:rPr>
              <a:t> addition, CTE  performs </a:t>
            </a:r>
            <a:r>
              <a:rPr lang="en-US" dirty="0" smtClean="0">
                <a:latin typeface="Candara" panose="020E0502030303020204" pitchFamily="34" charset="0"/>
              </a:rPr>
              <a:t>Parallel </a:t>
            </a:r>
            <a:r>
              <a:rPr lang="en-US" i="1" dirty="0" smtClean="0">
                <a:latin typeface="Candara" panose="020E0502030303020204" pitchFamily="34" charset="0"/>
              </a:rPr>
              <a:t>reduction</a:t>
            </a:r>
            <a:r>
              <a:rPr lang="en-US" dirty="0" smtClean="0">
                <a:latin typeface="Candara" panose="020E0502030303020204" pitchFamily="34" charset="0"/>
              </a:rPr>
              <a:t> with minimum steps at every round. The mapping</a:t>
            </a:r>
            <a:r>
              <a:rPr lang="en-US" baseline="0" dirty="0" smtClean="0">
                <a:latin typeface="Candara" panose="020E0502030303020204" pitchFamily="34" charset="0"/>
              </a:rPr>
              <a:t> results of fine-grained tasks belonging to a coarse-grained task get reduced in parallel. //segmented reduction</a:t>
            </a:r>
          </a:p>
          <a:p>
            <a:endParaRPr lang="en-US" baseline="0" dirty="0" smtClean="0">
              <a:latin typeface="Candara" panose="020E0502030303020204" pitchFamily="34" charset="0"/>
            </a:endParaRPr>
          </a:p>
          <a:p>
            <a:r>
              <a:rPr lang="en-US" baseline="0" dirty="0" smtClean="0">
                <a:latin typeface="Candara" panose="020E0502030303020204" pitchFamily="34" charset="0"/>
              </a:rPr>
              <a:t>Next I briefly talk about CTE implementation in a CUDA kernel.</a:t>
            </a:r>
            <a:endParaRPr lang="en-US" dirty="0" smtClean="0">
              <a:latin typeface="Candara" panose="020E0502030303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98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, and why?</a:t>
            </a:r>
          </a:p>
          <a:p>
            <a:r>
              <a:rPr lang="en-US" baseline="0" dirty="0" smtClean="0"/>
              <a:t>3</a:t>
            </a:r>
            <a:r>
              <a:rPr lang="en-US" baseline="30000" dirty="0" smtClean="0"/>
              <a:t>rd</a:t>
            </a:r>
            <a:r>
              <a:rPr lang="en-US" baseline="0" dirty="0" smtClean="0"/>
              <a:t>. Note that the expanded list is only a view from the group of threads; no data is actually moved around.</a:t>
            </a:r>
          </a:p>
          <a:p>
            <a:r>
              <a:rPr lang="en-US" baseline="0" dirty="0" smtClean="0"/>
              <a:t>	-binary search the iteration ID inside the scan list. This is to realize the assigned fine-grained task belongs to which coarse-grained task.</a:t>
            </a:r>
          </a:p>
          <a:p>
            <a:r>
              <a:rPr lang="en-US" baseline="0" dirty="0" smtClean="0"/>
              <a:t>	- Perform mapping on the assigned fine-grained task.</a:t>
            </a:r>
          </a:p>
          <a:p>
            <a:r>
              <a:rPr lang="en-US" baseline="0" dirty="0" smtClean="0"/>
              <a:t>	- In the expanded list, fine-grained tasks belonging to a coarse-grained form a segment. Threads find their corresponding intra-segment index and their segment size.</a:t>
            </a:r>
          </a:p>
          <a:p>
            <a:r>
              <a:rPr lang="en-US" baseline="0" dirty="0" smtClean="0"/>
              <a:t>	- Based on the info gathered, they reduce properly and in parallel.</a:t>
            </a:r>
          </a:p>
          <a:p>
            <a:r>
              <a:rPr lang="en-US" baseline="0" dirty="0" smtClean="0"/>
              <a:t>Final step is returning the value reduced inside the shared memory.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//What allows iteration</a:t>
            </a:r>
            <a:r>
              <a:rPr lang="en-US" baseline="0" dirty="0" smtClean="0"/>
              <a:t> over fine-grained tasks by all warp threads is unbundling coarse-grained tasks and fine-grained tasks.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64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shows an example of using CTE inside</a:t>
            </a:r>
            <a:r>
              <a:rPr lang="en-US" baseline="0" dirty="0" smtClean="0"/>
              <a:t> a kernel. The kernel is launched and the methods are prepared as if the processing method is 1D decomposition and we are assigning a coarse-grained task to the thread. It is the library implementation behind-the-scene that can abstract away the complexities of CTE implementation.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can see the kernel signature and early kernel lines (from 6-9) are identical. Then, in lines 10 &amp; 11, the user defines a mapping function (which is a lambda expression in our example), that perform the mapping portion of the fine-grained task with a given index. After that, the user defines a reduction function, which takes two parameters and returns one from the same kind. And finally, calls the library routine for CTE with supplied information about the coarse-grained task, mapping and reduction functions, and also the initial value before the reduction. The call returns the reduced value for the assigned coarse-grained task.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69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I show two applications, more applications can be found in the paper. </a:t>
            </a:r>
            <a:r>
              <a:rPr lang="en-US" baseline="0" dirty="0" err="1" smtClean="0"/>
              <a:t>SpMV</a:t>
            </a:r>
            <a:r>
              <a:rPr lang="en-US" baseline="0" dirty="0" smtClean="0"/>
              <a:t> is the sparse matrix vector multiplication. </a:t>
            </a:r>
            <a:r>
              <a:rPr lang="en-US" dirty="0" err="1" smtClean="0"/>
              <a:t>Diag</a:t>
            </a:r>
            <a:r>
              <a:rPr lang="en-US" dirty="0" smtClean="0"/>
              <a:t> is the extraction of the diagonal of the given matrix. Different matrices </a:t>
            </a:r>
            <a:r>
              <a:rPr lang="en-US" baseline="0" dirty="0" smtClean="0"/>
              <a:t>with different structure have been tested.</a:t>
            </a:r>
          </a:p>
          <a:p>
            <a:r>
              <a:rPr lang="en-US" baseline="0" dirty="0" err="1" smtClean="0"/>
              <a:t>Rajat</a:t>
            </a:r>
            <a:r>
              <a:rPr lang="en-US" baseline="0" dirty="0" smtClean="0"/>
              <a:t> matrix is rather regular while two others are irregular. These matrices have 20, 100, and 60 million non-zero elements.  </a:t>
            </a:r>
          </a:p>
          <a:p>
            <a:r>
              <a:rPr lang="en-US" baseline="0" dirty="0" smtClean="0"/>
              <a:t>The top plot shows the speedup of CTE and sub-warp decomposition with different sub-warp sizes over 1D decomposition method.</a:t>
            </a:r>
          </a:p>
          <a:p>
            <a:r>
              <a:rPr lang="en-US" baseline="0" dirty="0" smtClean="0"/>
              <a:t>The below pot shows their profiled warp execution efficiency.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the matrix become more irregular, the speedup of CTE over 1D becomes more (FOR EXAMPLE, in </a:t>
            </a:r>
            <a:r>
              <a:rPr lang="en-US" baseline="0" dirty="0" err="1" smtClean="0"/>
              <a:t>SpMV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Wbedu</a:t>
            </a:r>
            <a:r>
              <a:rPr lang="en-US" baseline="0" dirty="0" smtClean="0"/>
              <a:t>, more than 2.5x over one-D and 1.5x over sub-warp). For regular inputs, CTE exhibits approximately the same speedup.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thing to note is that while the warp execution efficiency of sub-warp changes with every input and application, the warp efficiency of CTE does not drastically change by changing the input, which shows its resilient against irregularities.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9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slide, I show the sensitivity of CTE against the variance of the load sizes. There are two synthetic inputs: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LINE: each task</a:t>
            </a:r>
            <a:r>
              <a:rPr lang="en-US" baseline="0" dirty="0" smtClean="0"/>
              <a:t> is given to a thread proportional to its lane ID while in QUAD the task given to a thread is proportional to its laneID^2. Basically, QUAD has more variance in the coarse-grained load sizes. The coefficients for the two scenarios are provided so that they give approximately the same overall kernel execution time for the 1D decomposition.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While 1D takes the same amount, CTE takes almost half and one-third of that amount. This shows that in 1D decomposition the kernel duration is a function of the maximum of coarse-grained load sizes. While in CTE, the kernel duration is a function of the average of the coarse-grained task sizes.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by making the load more irregular (moving from LINE to QUAD), the warp efficiency of 1D decomposition is halved while for the CTE warp execution approximately stays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86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One of the most frequently occurring</a:t>
            </a:r>
            <a:r>
              <a:rPr lang="en-US" baseline="0" dirty="0" smtClean="0"/>
              <a:t> algorithmic themes in GPU applications is nested patterns where a number of coarse-grained tasks are constituted from a number of fine-grained ones.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r>
              <a:rPr lang="en-US" baseline="0" dirty="0" smtClean="0"/>
              <a:t>Nested patterns for GPUs can be divided into two categories. The regular ones and irregular ones.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regular nested patterns usually can be taken care of in a trivial manner with either multi-dimensional GPU kernel launches or looping inside the GPU kernel. Either way, since GPU SIMD units execute the same piece of code, regular nested patterns are GPU friendly.</a:t>
            </a:r>
          </a:p>
          <a:p>
            <a:r>
              <a:rPr lang="en-US" baseline="0" dirty="0" smtClean="0"/>
              <a:t>But irregular nested patterns have the potential to cause issues for GPUs, and therefore are challenging.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 me show you how it is challenging by introducing the</a:t>
            </a:r>
            <a:r>
              <a:rPr lang="en-US" baseline="0" dirty="0" smtClean="0"/>
              <a:t> existing solutions to carry out irregular nested patterns.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65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</a:t>
            </a:r>
            <a:r>
              <a:rPr lang="en-US" baseline="0" dirty="0" smtClean="0"/>
              <a:t> (and earliest) solution is 1D decomposition, also known as 1D mapping. In this method, a thread is assigned to one coarse grained task, and has to iterate over the fine-grained tasks belonging to that particular coarse-grained task. </a:t>
            </a:r>
            <a:r>
              <a:rPr lang="en-US" baseline="0" dirty="0" err="1" smtClean="0"/>
              <a:t>Harrish’s</a:t>
            </a:r>
            <a:r>
              <a:rPr lang="en-US" baseline="0" dirty="0" smtClean="0"/>
              <a:t> work in </a:t>
            </a:r>
            <a:r>
              <a:rPr lang="en-US" baseline="0" dirty="0" err="1" smtClean="0"/>
              <a:t>HiPC</a:t>
            </a:r>
            <a:r>
              <a:rPr lang="en-US" baseline="0" dirty="0" smtClean="0"/>
              <a:t> 2007 uses this method, and is also appeared in Nathan Bell and Michael Garland work in SC’09.</a:t>
            </a:r>
          </a:p>
          <a:p>
            <a:r>
              <a:rPr lang="en-US" baseline="0" dirty="0" smtClean="0"/>
              <a:t>This method can be shown better using a kernel that implements it.</a:t>
            </a:r>
            <a:endParaRPr lang="en-US" dirty="0" smtClean="0"/>
          </a:p>
          <a:p>
            <a:r>
              <a:rPr lang="en-US" dirty="0" smtClean="0"/>
              <a:t>The kernel being shown </a:t>
            </a:r>
            <a:r>
              <a:rPr lang="en-US" baseline="0" dirty="0" smtClean="0"/>
              <a:t>computes </a:t>
            </a:r>
            <a:r>
              <a:rPr lang="en-US" baseline="0" dirty="0" err="1" smtClean="0"/>
              <a:t>SpMV</a:t>
            </a:r>
            <a:r>
              <a:rPr lang="en-US" baseline="0" dirty="0" smtClean="0"/>
              <a:t>: the multiplication of a sparse matrix and a given input vector.</a:t>
            </a:r>
          </a:p>
          <a:p>
            <a:endParaRPr lang="en-US" dirty="0" smtClean="0"/>
          </a:p>
          <a:p>
            <a:r>
              <a:rPr lang="en-US" dirty="0" smtClean="0"/>
              <a:t>The thread is assigned to compute</a:t>
            </a:r>
            <a:r>
              <a:rPr lang="en-US" baseline="0" dirty="0" smtClean="0"/>
              <a:t> the results for a particular row in the matrix. In line 5, It gets a unique </a:t>
            </a:r>
            <a:r>
              <a:rPr lang="en-US" baseline="0" dirty="0" err="1" smtClean="0"/>
              <a:t>rowID</a:t>
            </a:r>
            <a:r>
              <a:rPr lang="en-US" baseline="0" dirty="0" smtClean="0"/>
              <a:t>, then prepares the variables associated with the row computation (Which is our coarse-grained task here), and using a for loop, iterates over the non-zero element of the assigned row. Inside the loop, for each element (which is a fine-grained task here) does a mapping operation (the multiplication of the row element with the corresponding element in the vector) and reduces it with the sum variable.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you can see, 1D</a:t>
            </a:r>
            <a:r>
              <a:rPr lang="en-US" baseline="0" dirty="0" smtClean="0"/>
              <a:t> decomposition </a:t>
            </a:r>
            <a:r>
              <a:rPr lang="en-US" dirty="0" smtClean="0"/>
              <a:t>is very intuitive, which makes it being used very commonly. However</a:t>
            </a:r>
            <a:r>
              <a:rPr lang="en-US" baseline="0" dirty="0" smtClean="0"/>
              <a:t> it </a:t>
            </a:r>
            <a:r>
              <a:rPr lang="en-US" dirty="0" smtClean="0"/>
              <a:t>results in warp underutilization for irregular inputs</a:t>
            </a:r>
            <a:r>
              <a:rPr lang="en-US" baseline="0" dirty="0" smtClean="0"/>
              <a:t>, as we see next.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69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1D decomposition, because of SIMD nature of GPUs,</a:t>
            </a:r>
            <a:r>
              <a:rPr lang="en-US" baseline="0" dirty="0" smtClean="0"/>
              <a:t> </a:t>
            </a:r>
            <a:r>
              <a:rPr lang="en-US" dirty="0" smtClean="0"/>
              <a:t>threads that finish early stay inactive until the thread with</a:t>
            </a:r>
            <a:r>
              <a:rPr lang="en-US" baseline="0" dirty="0" smtClean="0"/>
              <a:t> the longest number of iterations finishes.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visualization exhibits this issue. In the figure, from left-to-right time does progress. Also, threads occupation is specified with colors so an empty box means the thread (also known as lane inside the warp) is reserved but not utilized.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basically, threads that have finished early have to starve because of one or a few long running threads, which is lane 1 in the example.</a:t>
            </a:r>
          </a:p>
          <a:p>
            <a:r>
              <a:rPr lang="en-US" baseline="0" dirty="0" smtClean="0"/>
              <a:t>A few solutions have been proposed.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7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solutions is CUDA</a:t>
            </a:r>
            <a:r>
              <a:rPr lang="en-US" baseline="0" dirty="0" smtClean="0"/>
              <a:t> Dynamic Parallelism. Its counterpart in </a:t>
            </a:r>
            <a:r>
              <a:rPr lang="en-US" dirty="0" smtClean="0"/>
              <a:t>OpenCL 2.0 </a:t>
            </a:r>
            <a:r>
              <a:rPr lang="en-US" baseline="0" dirty="0" smtClean="0"/>
              <a:t>is a feature named </a:t>
            </a:r>
            <a:r>
              <a:rPr lang="en-US" dirty="0" smtClean="0"/>
              <a:t>nested parallelism.</a:t>
            </a:r>
          </a:p>
          <a:p>
            <a:endParaRPr lang="en-US" dirty="0" smtClean="0"/>
          </a:p>
          <a:p>
            <a:r>
              <a:rPr lang="en-US" dirty="0" smtClean="0"/>
              <a:t>DP was</a:t>
            </a:r>
            <a:r>
              <a:rPr lang="en-US" baseline="0" dirty="0" smtClean="0"/>
              <a:t> aimed to exploit the parallelism inside a coarse-grained task but it has overheads that make it an impractical solution for this problem.</a:t>
            </a:r>
          </a:p>
          <a:p>
            <a:r>
              <a:rPr lang="en-US" baseline="0" dirty="0" smtClean="0"/>
              <a:t>1. A parent-thread which is assigned to a coarse-grained task has to communicate via global memory with the children threads, which are going to carry-out fine-grained tasks. This is expensive compared to using faster on-chip memories.</a:t>
            </a:r>
          </a:p>
          <a:p>
            <a:r>
              <a:rPr lang="en-US" baseline="0" dirty="0" smtClean="0"/>
              <a:t>2. The threads inside a warp that launch kernels, usually have to wait different amounts of time to terminate due to non-deterministic scheduling of children thread-blocks.</a:t>
            </a:r>
          </a:p>
          <a:p>
            <a:r>
              <a:rPr lang="en-US" baseline="0" dirty="0" smtClean="0"/>
              <a:t>3. The launched kernel is a thread-block in its smallest form. Therefore, if the number of fine-grained tasks are not multiple of SMID size, we’ll unavoidably have underutilization.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//Please not that the focus here is intra-warp task assignment strategy.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2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better solution is sub-warp decomposition (that has appeared in works such as Hong’s work from Stanford, CUDA-NP)</a:t>
            </a:r>
          </a:p>
          <a:p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line.</a:t>
            </a:r>
          </a:p>
          <a:p>
            <a:r>
              <a:rPr lang="en-US" baseline="0" dirty="0" smtClean="0"/>
              <a:t>Note that these numbers are fixed AT COMPILE-TIME for all the sub-warps throughout the kernel.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line.</a:t>
            </a:r>
          </a:p>
          <a:p>
            <a:r>
              <a:rPr lang="en-US" dirty="0" smtClean="0"/>
              <a:t>However, it suffers from the same issues as 1D decomposition. Sub-warps</a:t>
            </a:r>
            <a:r>
              <a:rPr lang="en-US" baseline="0" dirty="0" smtClean="0"/>
              <a:t> inside a warp have to wait for the longest running sub-warp.</a:t>
            </a:r>
          </a:p>
          <a:p>
            <a:r>
              <a:rPr lang="en-US" baseline="0" dirty="0" smtClean="0"/>
              <a:t>In summary,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41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1D and sub-warp decomposition methods are static</a:t>
            </a:r>
            <a:r>
              <a:rPr lang="en-US" baseline="0" dirty="0" smtClean="0"/>
              <a:t> thread to task assignment, where a fixed number of threads are assigned to the tasks no matter the variances between them.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line.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more irregular the load, the worse the performance becomes.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3</a:t>
            </a:r>
            <a:r>
              <a:rPr lang="en-US" baseline="30000" dirty="0" smtClean="0"/>
              <a:t>rd</a:t>
            </a:r>
            <a:r>
              <a:rPr lang="en-US" baseline="0" dirty="0" smtClean="0"/>
              <a:t> line.</a:t>
            </a:r>
            <a:endParaRPr lang="en-US" dirty="0" smtClean="0"/>
          </a:p>
          <a:p>
            <a:r>
              <a:rPr lang="en-US" baseline="0" dirty="0" smtClean="0"/>
              <a:t>A good configuration for a specific input and algorithm may not work well for another input and algorithm combination. To show you an example,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profiled the warp execution efficiency of two programs each with two different inputs for 1D and sub-warp decompositions. You can see that different program/input combinations give the best result at different sub-warp sizes.</a:t>
            </a:r>
          </a:p>
          <a:p>
            <a:r>
              <a:rPr lang="en-US" baseline="0" dirty="0" smtClean="0"/>
              <a:t>Therefore, one needs to come up with a heuristic or to guesstimate in order to select the best SUB-WARP size.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remedy all these issues, I introduce our technique: Collaborative Task Engagement.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00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Collaborative Task Engagement (CTE for short), instead of assigning one or a fixed number of threads to one coarse-grained</a:t>
            </a:r>
            <a:r>
              <a:rPr lang="en-US" baseline="0" dirty="0" smtClean="0"/>
              <a:t> task, we assign the whole SIMD group to a group of coarse-grained tasks, and let threads iterate over the expanded list of fine-grained tasks.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By having tasks expanded, each thread gets to perform a map operation on a fine-grained task. Therefore no warp underutilization happens.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Also, threads collaborate with one another to reduce the resulted mapping values from fine-grained tasks belonging to a coarse-grained task. This results in the minimum number of steps required for parallel reduction.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I visualize this technique.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03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Here is the CTE implementation of the same</a:t>
            </a:r>
            <a:r>
              <a:rPr lang="en-US" baseline="0" dirty="0" smtClean="0">
                <a:latin typeface="Candara" panose="020E0502030303020204" pitchFamily="34" charset="0"/>
              </a:rPr>
              <a:t> example. On the top we have the expanded list of fine-grained tasks, and at the bottom, we have the warp progress over time visualized. </a:t>
            </a:r>
            <a:endParaRPr lang="en-US" dirty="0" smtClean="0">
              <a:latin typeface="Candara" panose="020E0502030303020204" pitchFamily="34" charset="0"/>
            </a:endParaRPr>
          </a:p>
          <a:p>
            <a:endParaRPr lang="en-US" dirty="0" smtClean="0">
              <a:latin typeface="Candara" panose="020E0502030303020204" pitchFamily="34" charset="0"/>
            </a:endParaRPr>
          </a:p>
          <a:p>
            <a:r>
              <a:rPr lang="en-US" dirty="0" smtClean="0">
                <a:latin typeface="Candara" panose="020E0502030303020204" pitchFamily="34" charset="0"/>
              </a:rPr>
              <a:t>So essentially</a:t>
            </a:r>
            <a:r>
              <a:rPr lang="en-US" baseline="0" dirty="0" smtClean="0">
                <a:latin typeface="Candara" panose="020E0502030303020204" pitchFamily="34" charset="0"/>
              </a:rPr>
              <a:t>, CTE a</a:t>
            </a:r>
            <a:r>
              <a:rPr lang="en-US" dirty="0" smtClean="0">
                <a:latin typeface="Candara" panose="020E0502030303020204" pitchFamily="34" charset="0"/>
              </a:rPr>
              <a:t>ssigns a </a:t>
            </a:r>
            <a:r>
              <a:rPr lang="en-US" i="1" dirty="0" smtClean="0">
                <a:latin typeface="Candara" panose="020E0502030303020204" pitchFamily="34" charset="0"/>
              </a:rPr>
              <a:t>mapping</a:t>
            </a:r>
            <a:r>
              <a:rPr lang="en-US" dirty="0" smtClean="0">
                <a:latin typeface="Candara" panose="020E0502030303020204" pitchFamily="34" charset="0"/>
              </a:rPr>
              <a:t> function to every thread regardless of their corresponding coarse-grained </a:t>
            </a:r>
            <a:r>
              <a:rPr lang="en-US" dirty="0" smtClean="0"/>
              <a:t>task. As</a:t>
            </a:r>
            <a:r>
              <a:rPr lang="en-US" baseline="0" dirty="0" smtClean="0"/>
              <a:t> a result, a</a:t>
            </a:r>
            <a:r>
              <a:rPr lang="en-US" dirty="0" smtClean="0"/>
              <a:t>voids</a:t>
            </a:r>
            <a:r>
              <a:rPr lang="en-US" dirty="0" smtClean="0">
                <a:latin typeface="Candara" panose="020E0502030303020204" pitchFamily="34" charset="0"/>
              </a:rPr>
              <a:t> under-subscription or over-subscription during </a:t>
            </a:r>
            <a:r>
              <a:rPr lang="en-US" i="1" dirty="0" smtClean="0">
                <a:latin typeface="Candara" panose="020E0502030303020204" pitchFamily="34" charset="0"/>
              </a:rPr>
              <a:t>mapping</a:t>
            </a:r>
            <a:r>
              <a:rPr lang="en-US" dirty="0" smtClean="0">
                <a:latin typeface="Candara" panose="020E0502030303020204" pitchFamily="34" charset="0"/>
              </a:rPr>
              <a:t>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In</a:t>
            </a:r>
            <a:r>
              <a:rPr lang="en-US" baseline="0" dirty="0" smtClean="0">
                <a:latin typeface="Candara" panose="020E0502030303020204" pitchFamily="34" charset="0"/>
              </a:rPr>
              <a:t> addition, CTE  performs </a:t>
            </a:r>
            <a:r>
              <a:rPr lang="en-US" dirty="0" smtClean="0">
                <a:latin typeface="Candara" panose="020E0502030303020204" pitchFamily="34" charset="0"/>
              </a:rPr>
              <a:t>Parallel </a:t>
            </a:r>
            <a:r>
              <a:rPr lang="en-US" i="1" dirty="0" smtClean="0">
                <a:latin typeface="Candara" panose="020E0502030303020204" pitchFamily="34" charset="0"/>
              </a:rPr>
              <a:t>reduction</a:t>
            </a:r>
            <a:r>
              <a:rPr lang="en-US" dirty="0" smtClean="0">
                <a:latin typeface="Candara" panose="020E0502030303020204" pitchFamily="34" charset="0"/>
              </a:rPr>
              <a:t> with minimum steps. The mapping</a:t>
            </a:r>
            <a:r>
              <a:rPr lang="en-US" baseline="0" dirty="0" smtClean="0">
                <a:latin typeface="Candara" panose="020E0502030303020204" pitchFamily="34" charset="0"/>
              </a:rPr>
              <a:t> results of fine-grained tasks belonging to a coarse-grained task reduce in parallel (which is a form of segmented reduction).</a:t>
            </a:r>
            <a:endParaRPr lang="en-US" dirty="0" smtClean="0">
              <a:latin typeface="Candara" panose="020E0502030303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85F49-1D03-45E7-84F6-8F3A1CC7A8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07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6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28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8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5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538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885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31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698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5083-3C2B-4F4A-8EF2-61E2B55F092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2984-5D4C-4968-938E-ACE328CC6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9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7" r:id="rId2"/>
    <p:sldLayoutId id="2147484458" r:id="rId3"/>
    <p:sldLayoutId id="2147484459" r:id="rId4"/>
    <p:sldLayoutId id="2147484460" r:id="rId5"/>
    <p:sldLayoutId id="2147484461" r:id="rId6"/>
    <p:sldLayoutId id="2147484462" r:id="rId7"/>
    <p:sldLayoutId id="2147484463" r:id="rId8"/>
    <p:sldLayoutId id="2147484464" r:id="rId9"/>
    <p:sldLayoutId id="2147484465" r:id="rId10"/>
    <p:sldLayoutId id="21474844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khor001@cs.uc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20000"/>
                <a:lumOff val="80000"/>
                <a:alpha val="18000"/>
              </a:schemeClr>
            </a:gs>
            <a:gs pos="83000">
              <a:schemeClr val="accent2">
                <a:lumMod val="20000"/>
                <a:lumOff val="80000"/>
                <a:alpha val="23000"/>
              </a:schemeClr>
            </a:gs>
            <a:gs pos="100000">
              <a:schemeClr val="accent2">
                <a:lumMod val="20000"/>
                <a:lumOff val="80000"/>
                <a:alpha val="8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528" y="2819750"/>
            <a:ext cx="6858000" cy="1457088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Candara" panose="020E0502030303020204" pitchFamily="34" charset="0"/>
              </a:rPr>
              <a:t>Eliminating Intra-warp Load Imbalance in Irregular Nested Patterns </a:t>
            </a:r>
            <a:r>
              <a:rPr lang="en-US" sz="2800" dirty="0" smtClean="0">
                <a:latin typeface="Candara" panose="020E0502030303020204" pitchFamily="34" charset="0"/>
              </a:rPr>
              <a:t>via</a:t>
            </a:r>
            <a:r>
              <a:rPr lang="en-US" dirty="0" smtClean="0">
                <a:latin typeface="Candara" panose="020E0502030303020204" pitchFamily="34" charset="0"/>
              </a:rPr>
              <a:t/>
            </a:r>
            <a:br>
              <a:rPr lang="en-US" dirty="0" smtClean="0">
                <a:latin typeface="Candara" panose="020E0502030303020204" pitchFamily="34" charset="0"/>
              </a:rPr>
            </a:br>
            <a:r>
              <a:rPr lang="en-US" sz="3600" i="1" dirty="0" smtClean="0">
                <a:latin typeface="Candara" panose="020E0502030303020204" pitchFamily="34" charset="0"/>
              </a:rPr>
              <a:t>Collaborative Task </a:t>
            </a:r>
            <a:r>
              <a:rPr lang="en-US" sz="3600" i="1" dirty="0">
                <a:latin typeface="Candara" panose="020E0502030303020204" pitchFamily="34" charset="0"/>
              </a:rPr>
              <a:t>E</a:t>
            </a:r>
            <a:r>
              <a:rPr lang="en-US" sz="3600" i="1" dirty="0" smtClean="0">
                <a:latin typeface="Candara" panose="020E0502030303020204" pitchFamily="34" charset="0"/>
              </a:rPr>
              <a:t>ngagement</a:t>
            </a:r>
            <a:endParaRPr lang="en-US" sz="3600" i="1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057" y="4664453"/>
            <a:ext cx="8065139" cy="775230"/>
          </a:xfrm>
        </p:spPr>
        <p:txBody>
          <a:bodyPr>
            <a:normAutofit/>
          </a:bodyPr>
          <a:lstStyle/>
          <a:p>
            <a:pPr algn="l"/>
            <a:r>
              <a:rPr lang="en-US" i="1" dirty="0" smtClean="0">
                <a:latin typeface="Candara" panose="020E0502030303020204" pitchFamily="34" charset="0"/>
              </a:rPr>
              <a:t>Farzad Khorasani (</a:t>
            </a:r>
            <a:r>
              <a:rPr lang="en-US" i="1" dirty="0" smtClean="0">
                <a:latin typeface="Candara" panose="020E0502030303020204" pitchFamily="34" charset="0"/>
                <a:hlinkClick r:id="rId2"/>
              </a:rPr>
              <a:t>fkhor001@cs.ucr.edu</a:t>
            </a:r>
            <a:r>
              <a:rPr lang="en-US" i="1" dirty="0" smtClean="0">
                <a:latin typeface="Candara" panose="020E0502030303020204" pitchFamily="34" charset="0"/>
              </a:rPr>
              <a:t>), Bryan Rowe, Rajiv Gupta, </a:t>
            </a:r>
            <a:r>
              <a:rPr lang="en-US" i="1" dirty="0" err="1" smtClean="0">
                <a:latin typeface="Candara" panose="020E0502030303020204" pitchFamily="34" charset="0"/>
              </a:rPr>
              <a:t>Laxmi</a:t>
            </a:r>
            <a:r>
              <a:rPr lang="en-US" i="1" dirty="0" smtClean="0">
                <a:latin typeface="Candara" panose="020E0502030303020204" pitchFamily="34" charset="0"/>
              </a:rPr>
              <a:t> N. </a:t>
            </a:r>
            <a:r>
              <a:rPr lang="en-US" i="1" dirty="0" err="1" smtClean="0">
                <a:latin typeface="Candara" panose="020E0502030303020204" pitchFamily="34" charset="0"/>
              </a:rPr>
              <a:t>Bhuyan</a:t>
            </a:r>
            <a:endParaRPr lang="en-US" i="1" dirty="0" smtClean="0">
              <a:latin typeface="Candara" panose="020E0502030303020204" pitchFamily="34" charset="0"/>
            </a:endParaRPr>
          </a:p>
          <a:p>
            <a:pPr algn="l"/>
            <a:r>
              <a:rPr lang="en-US" dirty="0" smtClean="0">
                <a:latin typeface="Candara" panose="020E0502030303020204" pitchFamily="34" charset="0"/>
              </a:rPr>
              <a:t>Department of Computer Science &amp; Engineering, UC Riverside</a:t>
            </a:r>
          </a:p>
          <a:p>
            <a:pPr algn="l"/>
            <a:endParaRPr lang="en-US" dirty="0">
              <a:latin typeface="Candara" panose="020E05020303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22" y="302402"/>
            <a:ext cx="1632073" cy="163207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31528" y="4473324"/>
            <a:ext cx="7880944" cy="526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31528" y="5439683"/>
            <a:ext cx="7880944" cy="526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592056" y="5630812"/>
            <a:ext cx="8065139" cy="894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latin typeface="Candara" panose="020E0502030303020204" pitchFamily="34" charset="0"/>
              </a:rPr>
              <a:t>30th IEEE International Parallel </a:t>
            </a:r>
            <a:r>
              <a:rPr lang="en-US" sz="1600" dirty="0" smtClean="0">
                <a:latin typeface="Candara" panose="020E0502030303020204" pitchFamily="34" charset="0"/>
              </a:rPr>
              <a:t>&amp; Distributed </a:t>
            </a:r>
            <a:r>
              <a:rPr lang="en-US" sz="1600" dirty="0">
                <a:latin typeface="Candara" panose="020E0502030303020204" pitchFamily="34" charset="0"/>
              </a:rPr>
              <a:t>Processing </a:t>
            </a:r>
            <a:r>
              <a:rPr lang="en-US" sz="1600" dirty="0" smtClean="0">
                <a:latin typeface="Candara" panose="020E0502030303020204" pitchFamily="34" charset="0"/>
              </a:rPr>
              <a:t>Symposium (IPDPS), 2016</a:t>
            </a:r>
            <a:endParaRPr lang="en-US" sz="1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3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CTE Visualization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58729" y="3686562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2087" y="3382229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0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64873" y="3108591"/>
            <a:ext cx="822766" cy="1905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Time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64873" y="3387272"/>
            <a:ext cx="3123230" cy="274320"/>
            <a:chOff x="3849189" y="1375954"/>
            <a:chExt cx="3123230" cy="274320"/>
          </a:xfrm>
        </p:grpSpPr>
        <p:sp>
          <p:nvSpPr>
            <p:cNvPr id="13" name="Rounded Rectangle 12"/>
            <p:cNvSpPr/>
            <p:nvPr/>
          </p:nvSpPr>
          <p:spPr>
            <a:xfrm>
              <a:off x="3849189" y="1375954"/>
              <a:ext cx="228600" cy="27432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0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138652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0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428115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717578" y="1375954"/>
              <a:ext cx="228600" cy="27432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0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007041" y="1375954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296504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585967" y="1375954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875430" y="1375954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164893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454356" y="1375954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743819" y="1375954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64873" y="3711532"/>
            <a:ext cx="3123230" cy="274320"/>
            <a:chOff x="3849189" y="1700215"/>
            <a:chExt cx="3123230" cy="274320"/>
          </a:xfrm>
        </p:grpSpPr>
        <p:sp>
          <p:nvSpPr>
            <p:cNvPr id="25" name="Rounded Rectangle 24"/>
            <p:cNvSpPr/>
            <p:nvPr/>
          </p:nvSpPr>
          <p:spPr>
            <a:xfrm>
              <a:off x="3849189" y="1700215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138652" y="1700215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428115" y="1700215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717578" y="1700215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5007041" y="1700215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296504" y="1700215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585967" y="1700215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875430" y="1700215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164893" y="1700215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454356" y="1700215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743819" y="1700215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064873" y="4035792"/>
            <a:ext cx="3123230" cy="274320"/>
            <a:chOff x="3849189" y="2024476"/>
            <a:chExt cx="3123230" cy="274320"/>
          </a:xfrm>
        </p:grpSpPr>
        <p:sp>
          <p:nvSpPr>
            <p:cNvPr id="37" name="Rounded Rectangle 36"/>
            <p:cNvSpPr/>
            <p:nvPr/>
          </p:nvSpPr>
          <p:spPr>
            <a:xfrm>
              <a:off x="3849189" y="2024476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138652" y="2024476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428115" y="2024476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717578" y="2024476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007041" y="2024476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296504" y="2024476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585967" y="2024476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875430" y="2024476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164893" y="2024476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454356" y="2024476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743819" y="2024476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064873" y="4360052"/>
            <a:ext cx="3123230" cy="274320"/>
            <a:chOff x="3849189" y="2348737"/>
            <a:chExt cx="3123230" cy="274320"/>
          </a:xfrm>
        </p:grpSpPr>
        <p:sp>
          <p:nvSpPr>
            <p:cNvPr id="49" name="Rounded Rectangle 48"/>
            <p:cNvSpPr/>
            <p:nvPr/>
          </p:nvSpPr>
          <p:spPr>
            <a:xfrm>
              <a:off x="3849189" y="234873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4138652" y="234873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428115" y="2348737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717578" y="2348737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007041" y="2348737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296504" y="2348737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585967" y="2348737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5875430" y="2348737"/>
              <a:ext cx="228600" cy="2743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6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164893" y="2348737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454356" y="2348737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743819" y="2348737"/>
              <a:ext cx="228600" cy="274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6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061097" y="4684313"/>
            <a:ext cx="3123230" cy="274320"/>
            <a:chOff x="3845413" y="2672998"/>
            <a:chExt cx="3123230" cy="274320"/>
          </a:xfrm>
        </p:grpSpPr>
        <p:sp>
          <p:nvSpPr>
            <p:cNvPr id="61" name="Rounded Rectangle 60"/>
            <p:cNvSpPr/>
            <p:nvPr/>
          </p:nvSpPr>
          <p:spPr>
            <a:xfrm>
              <a:off x="3845413" y="2672998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4134876" y="2672998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424339" y="267299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713802" y="267299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5003265" y="2672998"/>
              <a:ext cx="228600" cy="27432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292728" y="2672998"/>
              <a:ext cx="228600" cy="2743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582191" y="2672998"/>
              <a:ext cx="228600" cy="2743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871654" y="2672998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161117" y="2672998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450580" y="2672998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6740043" y="2672998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</p:grpSp>
      <p:sp>
        <p:nvSpPr>
          <p:cNvPr id="72" name="Rounded Rectangle 71"/>
          <p:cNvSpPr/>
          <p:nvPr/>
        </p:nvSpPr>
        <p:spPr>
          <a:xfrm>
            <a:off x="3061097" y="5008574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M</a:t>
            </a:r>
            <a:r>
              <a:rPr lang="en-US" sz="1200" baseline="-25000" dirty="0" smtClean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350560" y="50085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640023" y="50085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M</a:t>
            </a:r>
            <a:r>
              <a:rPr lang="en-US" sz="1200" baseline="-25000" dirty="0" smtClean="0">
                <a:latin typeface="Candara" panose="020E0502030303020204" pitchFamily="34" charset="0"/>
              </a:rPr>
              <a:t>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3929486" y="50085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R</a:t>
            </a:r>
            <a:r>
              <a:rPr lang="en-US" sz="1200" baseline="-25000" dirty="0" smtClean="0">
                <a:latin typeface="Candara" panose="020E0502030303020204" pitchFamily="34" charset="0"/>
              </a:rPr>
              <a:t>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218949" y="5008574"/>
            <a:ext cx="228600" cy="27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M</a:t>
            </a:r>
            <a:r>
              <a:rPr lang="en-US" sz="1200" baseline="-25000" dirty="0" smtClean="0">
                <a:latin typeface="Candara" panose="020E0502030303020204" pitchFamily="34" charset="0"/>
              </a:rPr>
              <a:t>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508412" y="50085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R</a:t>
            </a:r>
            <a:r>
              <a:rPr lang="en-US" sz="1200" baseline="-25000" dirty="0" smtClean="0">
                <a:latin typeface="Candara" panose="020E0502030303020204" pitchFamily="34" charset="0"/>
              </a:rPr>
              <a:t>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797875" y="50085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087338" y="5008574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M</a:t>
            </a:r>
            <a:r>
              <a:rPr lang="en-US" sz="1200" baseline="-25000" dirty="0" smtClean="0">
                <a:latin typeface="Candara" panose="020E0502030303020204" pitchFamily="34" charset="0"/>
              </a:rPr>
              <a:t>7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5376801" y="50085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666264" y="5008574"/>
            <a:ext cx="228600" cy="274320"/>
          </a:xfrm>
          <a:prstGeom prst="roundRect">
            <a:avLst/>
          </a:prstGeom>
          <a:solidFill>
            <a:srgbClr val="E95C59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7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955727" y="50085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061097" y="5332834"/>
            <a:ext cx="3123230" cy="274320"/>
            <a:chOff x="3845413" y="3321520"/>
            <a:chExt cx="3123230" cy="274320"/>
          </a:xfrm>
        </p:grpSpPr>
        <p:sp>
          <p:nvSpPr>
            <p:cNvPr id="84" name="Rounded Rectangle 83"/>
            <p:cNvSpPr/>
            <p:nvPr/>
          </p:nvSpPr>
          <p:spPr>
            <a:xfrm>
              <a:off x="3845413" y="3321520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4134876" y="332152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4424339" y="332152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713802" y="332152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5003265" y="3321520"/>
              <a:ext cx="228600" cy="27432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292728" y="3321520"/>
              <a:ext cx="228600" cy="2743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4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5582191" y="3321520"/>
              <a:ext cx="228600" cy="2743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4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5871654" y="3321520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161117" y="332152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6450580" y="332152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740043" y="332152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061097" y="5657099"/>
            <a:ext cx="3123230" cy="274320"/>
            <a:chOff x="3845413" y="3645781"/>
            <a:chExt cx="3123230" cy="274320"/>
          </a:xfrm>
        </p:grpSpPr>
        <p:sp>
          <p:nvSpPr>
            <p:cNvPr id="96" name="Rounded Rectangle 95"/>
            <p:cNvSpPr/>
            <p:nvPr/>
          </p:nvSpPr>
          <p:spPr>
            <a:xfrm>
              <a:off x="3845413" y="3645781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134876" y="3645781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424339" y="3645781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4713802" y="3645781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5003265" y="3645781"/>
              <a:ext cx="228600" cy="27432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5292728" y="3645781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582191" y="3645781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5871654" y="3645781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6161117" y="3645781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6450580" y="3645781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740043" y="3645781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392087" y="3704821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392087" y="4027413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2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392087" y="4350005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392087" y="4672597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4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392087" y="4995189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392087" y="5317781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6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392087" y="5640370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7</a:t>
            </a:r>
            <a:endParaRPr lang="en-US" sz="1200" dirty="0">
              <a:latin typeface="Candara" panose="020E0502030303020204" pitchFamily="34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2458729" y="4010822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458729" y="4335082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458729" y="4659343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2458729" y="4983604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58729" y="5307864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2458729" y="5632124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ight Arrow 119"/>
          <p:cNvSpPr/>
          <p:nvPr/>
        </p:nvSpPr>
        <p:spPr>
          <a:xfrm>
            <a:off x="4872434" y="1195995"/>
            <a:ext cx="1128897" cy="13716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Double Bracket 120"/>
          <p:cNvSpPr/>
          <p:nvPr/>
        </p:nvSpPr>
        <p:spPr>
          <a:xfrm>
            <a:off x="3187627" y="1195996"/>
            <a:ext cx="2542032" cy="716096"/>
          </a:xfrm>
          <a:prstGeom prst="bracketPair">
            <a:avLst>
              <a:gd name="adj" fmla="val 8975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681787" y="1424596"/>
            <a:ext cx="228600" cy="2743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0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999971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1318155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1636339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1954523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2272707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2590891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5772731" y="1424596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5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090915" y="1424596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5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6409099" y="1424596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5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6727283" y="1424596"/>
            <a:ext cx="228600" cy="2743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6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7045467" y="142459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7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7363651" y="142459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7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7681835" y="142459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7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8000020" y="142459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7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3571612" y="2415012"/>
            <a:ext cx="182880" cy="1828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R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38" name="Curved Connector 137"/>
          <p:cNvCxnSpPr>
            <a:stCxn id="158" idx="2"/>
            <a:endCxn id="137" idx="0"/>
          </p:cNvCxnSpPr>
          <p:nvPr/>
        </p:nvCxnSpPr>
        <p:spPr>
          <a:xfrm rot="5400000">
            <a:off x="3574787" y="2320397"/>
            <a:ext cx="182880" cy="6350"/>
          </a:xfrm>
          <a:prstGeom prst="curvedConnector3">
            <a:avLst>
              <a:gd name="adj1" fmla="val 50000"/>
            </a:avLst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9" name="Curved Connector 138"/>
          <p:cNvCxnSpPr>
            <a:stCxn id="160" idx="2"/>
            <a:endCxn id="137" idx="3"/>
          </p:cNvCxnSpPr>
          <p:nvPr/>
        </p:nvCxnSpPr>
        <p:spPr>
          <a:xfrm rot="5400000">
            <a:off x="3728360" y="2250760"/>
            <a:ext cx="281824" cy="229560"/>
          </a:xfrm>
          <a:prstGeom prst="curvedConnector2">
            <a:avLst/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0" name="Rounded Rectangle 139"/>
          <p:cNvSpPr/>
          <p:nvPr/>
        </p:nvSpPr>
        <p:spPr>
          <a:xfrm>
            <a:off x="4841265" y="2415012"/>
            <a:ext cx="182880" cy="1828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R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41" name="Curved Connector 140"/>
          <p:cNvCxnSpPr>
            <a:stCxn id="152" idx="2"/>
            <a:endCxn id="140" idx="1"/>
          </p:cNvCxnSpPr>
          <p:nvPr/>
        </p:nvCxnSpPr>
        <p:spPr>
          <a:xfrm rot="16200000" flipH="1">
            <a:off x="4324012" y="1989199"/>
            <a:ext cx="807536" cy="226970"/>
          </a:xfrm>
          <a:prstGeom prst="curvedConnector2">
            <a:avLst/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Curved Connector 141"/>
          <p:cNvCxnSpPr>
            <a:stCxn id="162" idx="2"/>
            <a:endCxn id="140" idx="0"/>
          </p:cNvCxnSpPr>
          <p:nvPr/>
        </p:nvCxnSpPr>
        <p:spPr>
          <a:xfrm rot="16200000" flipH="1">
            <a:off x="4837155" y="2319461"/>
            <a:ext cx="187659" cy="3442"/>
          </a:xfrm>
          <a:prstGeom prst="curvedConnector3">
            <a:avLst>
              <a:gd name="adj1" fmla="val 50000"/>
            </a:avLst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" name="Rounded Rectangle 142"/>
          <p:cNvSpPr/>
          <p:nvPr/>
        </p:nvSpPr>
        <p:spPr>
          <a:xfrm>
            <a:off x="5472164" y="2415012"/>
            <a:ext cx="182880" cy="1828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R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44" name="Curved Connector 143"/>
          <p:cNvCxnSpPr>
            <a:endCxn id="143" idx="1"/>
          </p:cNvCxnSpPr>
          <p:nvPr/>
        </p:nvCxnSpPr>
        <p:spPr>
          <a:xfrm rot="16200000" flipH="1">
            <a:off x="4956742" y="1991030"/>
            <a:ext cx="801186" cy="229657"/>
          </a:xfrm>
          <a:prstGeom prst="curvedConnector2">
            <a:avLst/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5" name="Curved Connector 144"/>
          <p:cNvCxnSpPr>
            <a:stCxn id="164" idx="2"/>
            <a:endCxn id="143" idx="0"/>
          </p:cNvCxnSpPr>
          <p:nvPr/>
        </p:nvCxnSpPr>
        <p:spPr>
          <a:xfrm rot="5400000">
            <a:off x="5470021" y="2318212"/>
            <a:ext cx="190384" cy="3217"/>
          </a:xfrm>
          <a:prstGeom prst="curvedConnector3">
            <a:avLst>
              <a:gd name="adj1" fmla="val 50000"/>
            </a:avLst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6" name="Rounded Rectangle 145"/>
          <p:cNvSpPr/>
          <p:nvPr/>
        </p:nvSpPr>
        <p:spPr>
          <a:xfrm>
            <a:off x="3243769" y="2415012"/>
            <a:ext cx="182880" cy="1828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R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47" name="Curved Connector 146"/>
          <p:cNvCxnSpPr>
            <a:stCxn id="156" idx="2"/>
            <a:endCxn id="146" idx="0"/>
          </p:cNvCxnSpPr>
          <p:nvPr/>
        </p:nvCxnSpPr>
        <p:spPr>
          <a:xfrm rot="5400000">
            <a:off x="2980336" y="2053789"/>
            <a:ext cx="716096" cy="6350"/>
          </a:xfrm>
          <a:prstGeom prst="curvedConnector3">
            <a:avLst>
              <a:gd name="adj1" fmla="val 50000"/>
            </a:avLst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8" name="Rounded Rectangle 147"/>
          <p:cNvSpPr/>
          <p:nvPr/>
        </p:nvSpPr>
        <p:spPr>
          <a:xfrm>
            <a:off x="2909075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3545443" y="1424596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2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3863627" y="1424596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2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4181811" y="1424596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2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499995" y="1424596"/>
            <a:ext cx="228600" cy="27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3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818179" y="1424596"/>
            <a:ext cx="228600" cy="27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3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5136363" y="1424596"/>
            <a:ext cx="228600" cy="2743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4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5454547" y="1424596"/>
            <a:ext cx="228600" cy="2743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4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3227259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57" name="Curved Connector 156"/>
          <p:cNvCxnSpPr>
            <a:endCxn id="158" idx="0"/>
          </p:cNvCxnSpPr>
          <p:nvPr/>
        </p:nvCxnSpPr>
        <p:spPr>
          <a:xfrm rot="16200000" flipH="1">
            <a:off x="3495754" y="1875604"/>
            <a:ext cx="343986" cy="3309"/>
          </a:xfrm>
          <a:prstGeom prst="curvedConnector3">
            <a:avLst>
              <a:gd name="adj1" fmla="val 50000"/>
            </a:avLst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8" name="Rounded Rectangle 157"/>
          <p:cNvSpPr/>
          <p:nvPr/>
        </p:nvSpPr>
        <p:spPr>
          <a:xfrm>
            <a:off x="3577962" y="2049252"/>
            <a:ext cx="182880" cy="1828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R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59" name="Curved Connector 158"/>
          <p:cNvCxnSpPr>
            <a:stCxn id="151" idx="2"/>
            <a:endCxn id="158" idx="3"/>
          </p:cNvCxnSpPr>
          <p:nvPr/>
        </p:nvCxnSpPr>
        <p:spPr>
          <a:xfrm rot="5400000">
            <a:off x="3807589" y="1652170"/>
            <a:ext cx="441776" cy="535269"/>
          </a:xfrm>
          <a:prstGeom prst="curvedConnector2">
            <a:avLst/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0" name="Rounded Rectangle 159"/>
          <p:cNvSpPr/>
          <p:nvPr/>
        </p:nvSpPr>
        <p:spPr>
          <a:xfrm>
            <a:off x="3892612" y="2041748"/>
            <a:ext cx="182880" cy="1828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R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61" name="Curved Connector 160"/>
          <p:cNvCxnSpPr>
            <a:stCxn id="150" idx="2"/>
            <a:endCxn id="160" idx="0"/>
          </p:cNvCxnSpPr>
          <p:nvPr/>
        </p:nvCxnSpPr>
        <p:spPr>
          <a:xfrm rot="16200000" flipH="1">
            <a:off x="3809573" y="1867269"/>
            <a:ext cx="342832" cy="6125"/>
          </a:xfrm>
          <a:prstGeom prst="curvedConnector3">
            <a:avLst>
              <a:gd name="adj1" fmla="val 50000"/>
            </a:avLst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2" name="Rounded Rectangle 161"/>
          <p:cNvSpPr/>
          <p:nvPr/>
        </p:nvSpPr>
        <p:spPr>
          <a:xfrm>
            <a:off x="4837823" y="2044473"/>
            <a:ext cx="182880" cy="1828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R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63" name="Curved Connector 162"/>
          <p:cNvCxnSpPr>
            <a:stCxn id="153" idx="2"/>
            <a:endCxn id="162" idx="0"/>
          </p:cNvCxnSpPr>
          <p:nvPr/>
        </p:nvCxnSpPr>
        <p:spPr>
          <a:xfrm rot="5400000">
            <a:off x="4758093" y="1870086"/>
            <a:ext cx="345557" cy="3216"/>
          </a:xfrm>
          <a:prstGeom prst="curvedConnector3">
            <a:avLst>
              <a:gd name="adj1" fmla="val 50000"/>
            </a:avLst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4" name="Rounded Rectangle 163"/>
          <p:cNvSpPr/>
          <p:nvPr/>
        </p:nvSpPr>
        <p:spPr>
          <a:xfrm>
            <a:off x="5475381" y="2041748"/>
            <a:ext cx="182880" cy="1828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R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cxnSp>
        <p:nvCxnSpPr>
          <p:cNvPr id="165" name="Curved Connector 164"/>
          <p:cNvCxnSpPr>
            <a:stCxn id="155" idx="2"/>
            <a:endCxn id="164" idx="0"/>
          </p:cNvCxnSpPr>
          <p:nvPr/>
        </p:nvCxnSpPr>
        <p:spPr>
          <a:xfrm rot="5400000">
            <a:off x="5396418" y="1869319"/>
            <a:ext cx="342832" cy="2026"/>
          </a:xfrm>
          <a:prstGeom prst="curvedConnector3">
            <a:avLst>
              <a:gd name="adj1" fmla="val 50000"/>
            </a:avLst>
          </a:prstGeom>
          <a:ln w="127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1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Double Bracket 120"/>
          <p:cNvSpPr/>
          <p:nvPr/>
        </p:nvSpPr>
        <p:spPr>
          <a:xfrm>
            <a:off x="637141" y="1195995"/>
            <a:ext cx="2542032" cy="716096"/>
          </a:xfrm>
          <a:prstGeom prst="bracketPair">
            <a:avLst>
              <a:gd name="adj" fmla="val 8975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CTE Visualization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58729" y="3686562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2087" y="3382229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0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64873" y="3108591"/>
            <a:ext cx="822766" cy="1905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Time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pSp>
        <p:nvGrpSpPr>
          <p:cNvPr id="259" name="Group 258"/>
          <p:cNvGrpSpPr/>
          <p:nvPr/>
        </p:nvGrpSpPr>
        <p:grpSpPr>
          <a:xfrm>
            <a:off x="3061097" y="3387272"/>
            <a:ext cx="232376" cy="2544147"/>
            <a:chOff x="3061097" y="3387272"/>
            <a:chExt cx="232376" cy="2544147"/>
          </a:xfrm>
        </p:grpSpPr>
        <p:sp>
          <p:nvSpPr>
            <p:cNvPr id="13" name="Rounded Rectangle 12"/>
            <p:cNvSpPr/>
            <p:nvPr/>
          </p:nvSpPr>
          <p:spPr>
            <a:xfrm>
              <a:off x="3064873" y="3387272"/>
              <a:ext cx="228600" cy="27432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0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064873" y="3711532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3064873" y="4035792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064873" y="4360052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3061097" y="4684313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3061097" y="5008574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3061097" y="5332834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3061097" y="5657099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3350560" y="3387272"/>
            <a:ext cx="811302" cy="2544147"/>
            <a:chOff x="3350560" y="3387272"/>
            <a:chExt cx="811302" cy="2544147"/>
          </a:xfrm>
        </p:grpSpPr>
        <p:sp>
          <p:nvSpPr>
            <p:cNvPr id="14" name="Rounded Rectangle 13"/>
            <p:cNvSpPr/>
            <p:nvPr/>
          </p:nvSpPr>
          <p:spPr>
            <a:xfrm>
              <a:off x="3354336" y="338727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0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643799" y="338727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933262" y="3387272"/>
              <a:ext cx="228600" cy="27432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0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354336" y="3711532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643799" y="3711532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33262" y="3711532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354336" y="4035792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643799" y="4035792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933262" y="403579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354336" y="4360052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643799" y="43600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933262" y="43600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350560" y="4684313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640023" y="4684313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929486" y="4684313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350560" y="500857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3640023" y="500857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929486" y="500857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350560" y="533283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640023" y="533283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3929486" y="533283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3350560" y="565709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640023" y="565709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3929486" y="565709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4218949" y="3387272"/>
            <a:ext cx="232376" cy="2544147"/>
            <a:chOff x="4218949" y="3387272"/>
            <a:chExt cx="232376" cy="2544147"/>
          </a:xfrm>
        </p:grpSpPr>
        <p:sp>
          <p:nvSpPr>
            <p:cNvPr id="17" name="Rounded Rectangle 16"/>
            <p:cNvSpPr/>
            <p:nvPr/>
          </p:nvSpPr>
          <p:spPr>
            <a:xfrm>
              <a:off x="4222725" y="3387272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222725" y="3711532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222725" y="4035792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222725" y="4360052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218949" y="4684313"/>
              <a:ext cx="228600" cy="27432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4218949" y="5008574"/>
              <a:ext cx="228600" cy="27432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4218949" y="5332834"/>
              <a:ext cx="228600" cy="27432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218949" y="5657099"/>
              <a:ext cx="228600" cy="27432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4508412" y="3387272"/>
            <a:ext cx="521839" cy="2544147"/>
            <a:chOff x="4508412" y="3387272"/>
            <a:chExt cx="521839" cy="2544147"/>
          </a:xfrm>
        </p:grpSpPr>
        <p:sp>
          <p:nvSpPr>
            <p:cNvPr id="18" name="Rounded Rectangle 17"/>
            <p:cNvSpPr/>
            <p:nvPr/>
          </p:nvSpPr>
          <p:spPr>
            <a:xfrm>
              <a:off x="4512188" y="338727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801651" y="3387272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512188" y="3711532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801651" y="3711532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512188" y="4035792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801651" y="403579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512188" y="43600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801651" y="43600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508412" y="4684313"/>
              <a:ext cx="228600" cy="2743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4797875" y="4684313"/>
              <a:ext cx="228600" cy="2743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4508412" y="500857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797875" y="500857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4508412" y="5332834"/>
              <a:ext cx="228600" cy="2743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4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4797875" y="5332834"/>
              <a:ext cx="228600" cy="2743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4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508412" y="565709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797875" y="565709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087338" y="3387272"/>
            <a:ext cx="232376" cy="2544147"/>
            <a:chOff x="5087338" y="3387272"/>
            <a:chExt cx="232376" cy="2544147"/>
          </a:xfrm>
        </p:grpSpPr>
        <p:sp>
          <p:nvSpPr>
            <p:cNvPr id="20" name="Rounded Rectangle 19"/>
            <p:cNvSpPr/>
            <p:nvPr/>
          </p:nvSpPr>
          <p:spPr>
            <a:xfrm>
              <a:off x="5091114" y="3387272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91114" y="3711532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091114" y="4035792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5091114" y="4360052"/>
              <a:ext cx="228600" cy="2743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6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087338" y="4684313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5087338" y="5008574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5087338" y="5332834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5087338" y="5657099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5376801" y="3387272"/>
            <a:ext cx="811302" cy="2544147"/>
            <a:chOff x="5376801" y="3387272"/>
            <a:chExt cx="811302" cy="2544147"/>
          </a:xfrm>
        </p:grpSpPr>
        <p:sp>
          <p:nvSpPr>
            <p:cNvPr id="21" name="Rounded Rectangle 20"/>
            <p:cNvSpPr/>
            <p:nvPr/>
          </p:nvSpPr>
          <p:spPr>
            <a:xfrm>
              <a:off x="5380577" y="338727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670040" y="3387272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959503" y="3387272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380577" y="371153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670040" y="3711532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959503" y="371153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380577" y="403579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670040" y="403579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959503" y="403579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380577" y="43600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670040" y="43600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959503" y="4360052"/>
              <a:ext cx="228600" cy="274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6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376801" y="4684313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666264" y="4684313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955727" y="4684313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376801" y="500857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666264" y="5008574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5955727" y="500857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376801" y="533283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5666264" y="533283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5955727" y="533283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5376801" y="565709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5666264" y="565709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5955727" y="565709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392087" y="3704821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392087" y="4027413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2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392087" y="4350005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392087" y="4672597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4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392087" y="4995189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392087" y="5317781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6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392087" y="5640370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7</a:t>
            </a:r>
            <a:endParaRPr lang="en-US" sz="1200" dirty="0">
              <a:latin typeface="Candara" panose="020E0502030303020204" pitchFamily="34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2458729" y="4010822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458729" y="4335082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458729" y="4659343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2458729" y="4983604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58729" y="5307864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2458729" y="5632124"/>
            <a:ext cx="374904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681787" y="1424596"/>
            <a:ext cx="228600" cy="2743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0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999971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1318155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1636339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1954523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2272707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2590891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5772731" y="1424596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5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090915" y="1424596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5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6409099" y="1424596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5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6727283" y="1424596"/>
            <a:ext cx="228600" cy="2743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6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7045467" y="142459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7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7363651" y="142459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7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7681835" y="142459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7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8000020" y="142459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7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909075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3545443" y="1424596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2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3863627" y="1424596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2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4181811" y="1424596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2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499995" y="1424596"/>
            <a:ext cx="228600" cy="27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3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818179" y="1424596"/>
            <a:ext cx="228600" cy="27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3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5136363" y="1424596"/>
            <a:ext cx="228600" cy="2743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4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5454547" y="1424596"/>
            <a:ext cx="228600" cy="2743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4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3227259" y="142459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Adobe Garamond Pro" panose="02020502060506020403" pitchFamily="18" charset="0"/>
              </a:rPr>
              <a:t>M</a:t>
            </a:r>
            <a:r>
              <a:rPr lang="en-US" sz="1200" baseline="-25000" dirty="0" smtClean="0">
                <a:latin typeface="Adobe Garamond Pro" panose="02020502060506020403" pitchFamily="18" charset="0"/>
              </a:rPr>
              <a:t>1</a:t>
            </a:r>
            <a:endParaRPr lang="en-US" sz="1200" dirty="0">
              <a:latin typeface="Adobe Garamond Pro" panose="02020502060506020403" pitchFamily="18" charset="0"/>
            </a:endParaRPr>
          </a:p>
        </p:txBody>
      </p:sp>
      <p:grpSp>
        <p:nvGrpSpPr>
          <p:cNvPr id="253" name="Group 252"/>
          <p:cNvGrpSpPr/>
          <p:nvPr/>
        </p:nvGrpSpPr>
        <p:grpSpPr>
          <a:xfrm>
            <a:off x="3243769" y="1698915"/>
            <a:ext cx="2414492" cy="898977"/>
            <a:chOff x="3243769" y="1698915"/>
            <a:chExt cx="2414492" cy="898977"/>
          </a:xfrm>
        </p:grpSpPr>
        <p:sp>
          <p:nvSpPr>
            <p:cNvPr id="137" name="Rounded Rectangle 136"/>
            <p:cNvSpPr/>
            <p:nvPr/>
          </p:nvSpPr>
          <p:spPr>
            <a:xfrm>
              <a:off x="3571612" y="2415012"/>
              <a:ext cx="182880" cy="18288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38" name="Curved Connector 137"/>
            <p:cNvCxnSpPr>
              <a:stCxn id="158" idx="2"/>
              <a:endCxn id="137" idx="0"/>
            </p:cNvCxnSpPr>
            <p:nvPr/>
          </p:nvCxnSpPr>
          <p:spPr>
            <a:xfrm rot="5400000">
              <a:off x="3574787" y="2320397"/>
              <a:ext cx="182880" cy="6350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Curved Connector 138"/>
            <p:cNvCxnSpPr>
              <a:stCxn id="160" idx="2"/>
              <a:endCxn id="137" idx="3"/>
            </p:cNvCxnSpPr>
            <p:nvPr/>
          </p:nvCxnSpPr>
          <p:spPr>
            <a:xfrm rot="5400000">
              <a:off x="3728360" y="2250760"/>
              <a:ext cx="281824" cy="229560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Rounded Rectangle 139"/>
            <p:cNvSpPr/>
            <p:nvPr/>
          </p:nvSpPr>
          <p:spPr>
            <a:xfrm>
              <a:off x="4841265" y="2415012"/>
              <a:ext cx="182880" cy="1828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41" name="Curved Connector 140"/>
            <p:cNvCxnSpPr>
              <a:stCxn id="152" idx="2"/>
              <a:endCxn id="140" idx="1"/>
            </p:cNvCxnSpPr>
            <p:nvPr/>
          </p:nvCxnSpPr>
          <p:spPr>
            <a:xfrm rot="16200000" flipH="1">
              <a:off x="4324012" y="1989199"/>
              <a:ext cx="807536" cy="226970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Curved Connector 141"/>
            <p:cNvCxnSpPr>
              <a:stCxn id="162" idx="2"/>
              <a:endCxn id="140" idx="0"/>
            </p:cNvCxnSpPr>
            <p:nvPr/>
          </p:nvCxnSpPr>
          <p:spPr>
            <a:xfrm rot="16200000" flipH="1">
              <a:off x="4837155" y="2319461"/>
              <a:ext cx="187659" cy="3442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472164" y="2415012"/>
              <a:ext cx="182880" cy="18288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44" name="Curved Connector 143"/>
            <p:cNvCxnSpPr>
              <a:endCxn id="143" idx="1"/>
            </p:cNvCxnSpPr>
            <p:nvPr/>
          </p:nvCxnSpPr>
          <p:spPr>
            <a:xfrm rot="16200000" flipH="1">
              <a:off x="4956742" y="1991030"/>
              <a:ext cx="801186" cy="229657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Curved Connector 144"/>
            <p:cNvCxnSpPr>
              <a:stCxn id="164" idx="2"/>
              <a:endCxn id="143" idx="0"/>
            </p:cNvCxnSpPr>
            <p:nvPr/>
          </p:nvCxnSpPr>
          <p:spPr>
            <a:xfrm rot="5400000">
              <a:off x="5470021" y="2318212"/>
              <a:ext cx="190384" cy="3217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Rounded Rectangle 145"/>
            <p:cNvSpPr/>
            <p:nvPr/>
          </p:nvSpPr>
          <p:spPr>
            <a:xfrm>
              <a:off x="3243769" y="2415012"/>
              <a:ext cx="182880" cy="1828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47" name="Curved Connector 146"/>
            <p:cNvCxnSpPr>
              <a:stCxn id="156" idx="2"/>
              <a:endCxn id="146" idx="0"/>
            </p:cNvCxnSpPr>
            <p:nvPr/>
          </p:nvCxnSpPr>
          <p:spPr>
            <a:xfrm rot="5400000">
              <a:off x="2980336" y="2053789"/>
              <a:ext cx="716096" cy="6350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Curved Connector 156"/>
            <p:cNvCxnSpPr>
              <a:endCxn id="158" idx="0"/>
            </p:cNvCxnSpPr>
            <p:nvPr/>
          </p:nvCxnSpPr>
          <p:spPr>
            <a:xfrm rot="16200000" flipH="1">
              <a:off x="3495754" y="1875604"/>
              <a:ext cx="343986" cy="3309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8" name="Rounded Rectangle 157"/>
            <p:cNvSpPr/>
            <p:nvPr/>
          </p:nvSpPr>
          <p:spPr>
            <a:xfrm>
              <a:off x="3577962" y="2049252"/>
              <a:ext cx="182880" cy="18288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59" name="Curved Connector 158"/>
            <p:cNvCxnSpPr>
              <a:stCxn id="151" idx="2"/>
              <a:endCxn id="158" idx="3"/>
            </p:cNvCxnSpPr>
            <p:nvPr/>
          </p:nvCxnSpPr>
          <p:spPr>
            <a:xfrm rot="5400000">
              <a:off x="3807589" y="1652170"/>
              <a:ext cx="441776" cy="535269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Rounded Rectangle 159"/>
            <p:cNvSpPr/>
            <p:nvPr/>
          </p:nvSpPr>
          <p:spPr>
            <a:xfrm>
              <a:off x="3892612" y="2041748"/>
              <a:ext cx="182880" cy="18288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61" name="Curved Connector 160"/>
            <p:cNvCxnSpPr>
              <a:stCxn id="150" idx="2"/>
              <a:endCxn id="160" idx="0"/>
            </p:cNvCxnSpPr>
            <p:nvPr/>
          </p:nvCxnSpPr>
          <p:spPr>
            <a:xfrm rot="16200000" flipH="1">
              <a:off x="3809573" y="1867269"/>
              <a:ext cx="342832" cy="6125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2" name="Rounded Rectangle 161"/>
            <p:cNvSpPr/>
            <p:nvPr/>
          </p:nvSpPr>
          <p:spPr>
            <a:xfrm>
              <a:off x="4837823" y="2044473"/>
              <a:ext cx="182880" cy="18288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63" name="Curved Connector 162"/>
            <p:cNvCxnSpPr>
              <a:stCxn id="153" idx="2"/>
              <a:endCxn id="162" idx="0"/>
            </p:cNvCxnSpPr>
            <p:nvPr/>
          </p:nvCxnSpPr>
          <p:spPr>
            <a:xfrm rot="5400000">
              <a:off x="4758093" y="1870086"/>
              <a:ext cx="345557" cy="3216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" name="Rounded Rectangle 163"/>
            <p:cNvSpPr/>
            <p:nvPr/>
          </p:nvSpPr>
          <p:spPr>
            <a:xfrm>
              <a:off x="5475381" y="2041748"/>
              <a:ext cx="182880" cy="18288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65" name="Curved Connector 164"/>
            <p:cNvCxnSpPr>
              <a:stCxn id="155" idx="2"/>
              <a:endCxn id="164" idx="0"/>
            </p:cNvCxnSpPr>
            <p:nvPr/>
          </p:nvCxnSpPr>
          <p:spPr>
            <a:xfrm rot="5400000">
              <a:off x="5396418" y="1869319"/>
              <a:ext cx="342832" cy="2026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706805" y="1698916"/>
            <a:ext cx="2316570" cy="1280143"/>
            <a:chOff x="706805" y="1698916"/>
            <a:chExt cx="2316570" cy="1280143"/>
          </a:xfrm>
        </p:grpSpPr>
        <p:cxnSp>
          <p:nvCxnSpPr>
            <p:cNvPr id="194" name="Curved Connector 193"/>
            <p:cNvCxnSpPr>
              <a:stCxn id="128" idx="2"/>
              <a:endCxn id="172" idx="3"/>
            </p:cNvCxnSpPr>
            <p:nvPr/>
          </p:nvCxnSpPr>
          <p:spPr>
            <a:xfrm rot="5400000">
              <a:off x="1889112" y="1334179"/>
              <a:ext cx="451342" cy="1180816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Curved Connector 196"/>
            <p:cNvCxnSpPr>
              <a:stCxn id="148" idx="2"/>
              <a:endCxn id="175" idx="3"/>
            </p:cNvCxnSpPr>
            <p:nvPr/>
          </p:nvCxnSpPr>
          <p:spPr>
            <a:xfrm rot="5400000">
              <a:off x="2219981" y="1337298"/>
              <a:ext cx="441776" cy="1165013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Curved Connector 166"/>
            <p:cNvCxnSpPr>
              <a:stCxn id="170" idx="2"/>
            </p:cNvCxnSpPr>
            <p:nvPr/>
          </p:nvCxnSpPr>
          <p:spPr>
            <a:xfrm rot="5400000">
              <a:off x="1023670" y="2337467"/>
              <a:ext cx="182880" cy="6350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Curved Connector 167"/>
            <p:cNvCxnSpPr>
              <a:stCxn id="175" idx="2"/>
            </p:cNvCxnSpPr>
            <p:nvPr/>
          </p:nvCxnSpPr>
          <p:spPr>
            <a:xfrm rot="5400000">
              <a:off x="1339454" y="2096054"/>
              <a:ext cx="291390" cy="563547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Curved Connector 168"/>
            <p:cNvCxnSpPr/>
            <p:nvPr/>
          </p:nvCxnSpPr>
          <p:spPr>
            <a:xfrm rot="16200000" flipH="1">
              <a:off x="944638" y="1892675"/>
              <a:ext cx="343986" cy="3309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0" name="Rounded Rectangle 169"/>
            <p:cNvSpPr/>
            <p:nvPr/>
          </p:nvSpPr>
          <p:spPr>
            <a:xfrm>
              <a:off x="1026845" y="2066322"/>
              <a:ext cx="182880" cy="182880"/>
            </a:xfrm>
            <a:prstGeom prst="roundRect">
              <a:avLst/>
            </a:prstGeom>
            <a:solidFill>
              <a:srgbClr val="9DC3E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71" name="Curved Connector 170"/>
            <p:cNvCxnSpPr>
              <a:stCxn id="127" idx="2"/>
              <a:endCxn id="170" idx="3"/>
            </p:cNvCxnSpPr>
            <p:nvPr/>
          </p:nvCxnSpPr>
          <p:spPr>
            <a:xfrm rot="5400000">
              <a:off x="1568943" y="1339698"/>
              <a:ext cx="458846" cy="1177282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2" name="Rounded Rectangle 171"/>
            <p:cNvSpPr/>
            <p:nvPr/>
          </p:nvSpPr>
          <p:spPr>
            <a:xfrm>
              <a:off x="1341495" y="2058818"/>
              <a:ext cx="182880" cy="182880"/>
            </a:xfrm>
            <a:prstGeom prst="roundRect">
              <a:avLst/>
            </a:prstGeom>
            <a:solidFill>
              <a:srgbClr val="9DC3E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73" name="Curved Connector 172"/>
            <p:cNvCxnSpPr>
              <a:endCxn id="172" idx="0"/>
            </p:cNvCxnSpPr>
            <p:nvPr/>
          </p:nvCxnSpPr>
          <p:spPr>
            <a:xfrm rot="16200000" flipH="1">
              <a:off x="1258456" y="1884339"/>
              <a:ext cx="342832" cy="6125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Curved Connector 173"/>
            <p:cNvCxnSpPr>
              <a:endCxn id="183" idx="0"/>
            </p:cNvCxnSpPr>
            <p:nvPr/>
          </p:nvCxnSpPr>
          <p:spPr>
            <a:xfrm rot="5400000">
              <a:off x="261601" y="2258980"/>
              <a:ext cx="1073844" cy="555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5" name="Rounded Rectangle 174"/>
            <p:cNvSpPr/>
            <p:nvPr/>
          </p:nvSpPr>
          <p:spPr>
            <a:xfrm>
              <a:off x="1675482" y="2049252"/>
              <a:ext cx="182880" cy="182880"/>
            </a:xfrm>
            <a:prstGeom prst="roundRect">
              <a:avLst/>
            </a:prstGeom>
            <a:solidFill>
              <a:srgbClr val="9DC3E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1990132" y="2041748"/>
              <a:ext cx="182880" cy="182880"/>
            </a:xfrm>
            <a:prstGeom prst="roundRect">
              <a:avLst/>
            </a:prstGeom>
            <a:solidFill>
              <a:srgbClr val="9DC3E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1026845" y="2791692"/>
              <a:ext cx="182880" cy="182880"/>
            </a:xfrm>
            <a:prstGeom prst="roundRect">
              <a:avLst/>
            </a:prstGeom>
            <a:solidFill>
              <a:srgbClr val="9DC3E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79" name="Curved Connector 178"/>
            <p:cNvCxnSpPr>
              <a:stCxn id="181" idx="2"/>
              <a:endCxn id="178" idx="0"/>
            </p:cNvCxnSpPr>
            <p:nvPr/>
          </p:nvCxnSpPr>
          <p:spPr>
            <a:xfrm rot="5400000">
              <a:off x="1030020" y="2697077"/>
              <a:ext cx="182880" cy="6350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Curved Connector 179"/>
            <p:cNvCxnSpPr>
              <a:stCxn id="182" idx="2"/>
              <a:endCxn id="178" idx="3"/>
            </p:cNvCxnSpPr>
            <p:nvPr/>
          </p:nvCxnSpPr>
          <p:spPr>
            <a:xfrm rot="5400000">
              <a:off x="1183593" y="2627440"/>
              <a:ext cx="281824" cy="229560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1" name="Rounded Rectangle 180"/>
            <p:cNvSpPr/>
            <p:nvPr/>
          </p:nvSpPr>
          <p:spPr>
            <a:xfrm>
              <a:off x="1033195" y="2425932"/>
              <a:ext cx="182880" cy="182880"/>
            </a:xfrm>
            <a:prstGeom prst="roundRect">
              <a:avLst/>
            </a:prstGeom>
            <a:solidFill>
              <a:srgbClr val="9DC3E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1347845" y="2418428"/>
              <a:ext cx="182880" cy="182880"/>
            </a:xfrm>
            <a:prstGeom prst="roundRect">
              <a:avLst/>
            </a:prstGeom>
            <a:solidFill>
              <a:srgbClr val="9DC3E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706805" y="2796179"/>
              <a:ext cx="182880" cy="182880"/>
            </a:xfrm>
            <a:prstGeom prst="roundRect">
              <a:avLst/>
            </a:prstGeom>
            <a:solidFill>
              <a:srgbClr val="8497B0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185" name="Curved Connector 184"/>
            <p:cNvCxnSpPr>
              <a:stCxn id="172" idx="2"/>
              <a:endCxn id="182" idx="0"/>
            </p:cNvCxnSpPr>
            <p:nvPr/>
          </p:nvCxnSpPr>
          <p:spPr>
            <a:xfrm rot="16200000" flipH="1">
              <a:off x="1347745" y="2326888"/>
              <a:ext cx="176730" cy="6350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Curved Connector 185"/>
            <p:cNvCxnSpPr>
              <a:stCxn id="176" idx="2"/>
              <a:endCxn id="182" idx="3"/>
            </p:cNvCxnSpPr>
            <p:nvPr/>
          </p:nvCxnSpPr>
          <p:spPr>
            <a:xfrm rot="5400000">
              <a:off x="1663529" y="2091825"/>
              <a:ext cx="285240" cy="550847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Curved Connector 190"/>
            <p:cNvCxnSpPr/>
            <p:nvPr/>
          </p:nvCxnSpPr>
          <p:spPr>
            <a:xfrm rot="16200000" flipH="1">
              <a:off x="1587356" y="1887069"/>
              <a:ext cx="343986" cy="3309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Curved Connector 191"/>
            <p:cNvCxnSpPr/>
            <p:nvPr/>
          </p:nvCxnSpPr>
          <p:spPr>
            <a:xfrm rot="16200000" flipH="1">
              <a:off x="1901175" y="1878734"/>
              <a:ext cx="342832" cy="6125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7" name="Group 256"/>
          <p:cNvGrpSpPr/>
          <p:nvPr/>
        </p:nvGrpSpPr>
        <p:grpSpPr>
          <a:xfrm>
            <a:off x="5783644" y="1692820"/>
            <a:ext cx="2330677" cy="1291599"/>
            <a:chOff x="5783644" y="1692820"/>
            <a:chExt cx="2330677" cy="1291599"/>
          </a:xfrm>
        </p:grpSpPr>
        <p:cxnSp>
          <p:nvCxnSpPr>
            <p:cNvPr id="227" name="Curved Connector 226"/>
            <p:cNvCxnSpPr>
              <a:stCxn id="135" idx="2"/>
              <a:endCxn id="223" idx="3"/>
            </p:cNvCxnSpPr>
            <p:nvPr/>
          </p:nvCxnSpPr>
          <p:spPr>
            <a:xfrm rot="5400000">
              <a:off x="7126692" y="1828803"/>
              <a:ext cx="799331" cy="539557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Curved Connector 205"/>
            <p:cNvCxnSpPr>
              <a:endCxn id="214" idx="0"/>
            </p:cNvCxnSpPr>
            <p:nvPr/>
          </p:nvCxnSpPr>
          <p:spPr>
            <a:xfrm rot="5400000">
              <a:off x="6292899" y="2250833"/>
              <a:ext cx="1073844" cy="555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9" name="Rounded Rectangle 208"/>
            <p:cNvSpPr/>
            <p:nvPr/>
          </p:nvSpPr>
          <p:spPr>
            <a:xfrm>
              <a:off x="7060998" y="2783487"/>
              <a:ext cx="182880" cy="182880"/>
            </a:xfrm>
            <a:prstGeom prst="roundRect">
              <a:avLst/>
            </a:prstGeom>
            <a:solidFill>
              <a:srgbClr val="E95C59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210" name="Curved Connector 209"/>
            <p:cNvCxnSpPr>
              <a:endCxn id="209" idx="0"/>
            </p:cNvCxnSpPr>
            <p:nvPr/>
          </p:nvCxnSpPr>
          <p:spPr>
            <a:xfrm rot="5400000">
              <a:off x="7064173" y="2688872"/>
              <a:ext cx="182880" cy="6350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Curved Connector 210"/>
            <p:cNvCxnSpPr>
              <a:endCxn id="209" idx="3"/>
            </p:cNvCxnSpPr>
            <p:nvPr/>
          </p:nvCxnSpPr>
          <p:spPr>
            <a:xfrm rot="5400000">
              <a:off x="7217746" y="2619235"/>
              <a:ext cx="281824" cy="229560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4" name="Rounded Rectangle 213"/>
            <p:cNvSpPr/>
            <p:nvPr/>
          </p:nvSpPr>
          <p:spPr>
            <a:xfrm>
              <a:off x="6738103" y="2788032"/>
              <a:ext cx="182880" cy="182880"/>
            </a:xfrm>
            <a:prstGeom prst="roundRect">
              <a:avLst/>
            </a:prstGeom>
            <a:solidFill>
              <a:srgbClr val="F4B183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sp>
          <p:nvSpPr>
            <p:cNvPr id="219" name="Rounded Rectangle 218"/>
            <p:cNvSpPr/>
            <p:nvPr/>
          </p:nvSpPr>
          <p:spPr>
            <a:xfrm>
              <a:off x="7069604" y="2035652"/>
              <a:ext cx="182880" cy="182880"/>
            </a:xfrm>
            <a:prstGeom prst="roundRect">
              <a:avLst/>
            </a:prstGeom>
            <a:solidFill>
              <a:srgbClr val="E95C59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220" name="Curved Connector 219"/>
            <p:cNvCxnSpPr>
              <a:endCxn id="219" idx="0"/>
            </p:cNvCxnSpPr>
            <p:nvPr/>
          </p:nvCxnSpPr>
          <p:spPr>
            <a:xfrm rot="5400000">
              <a:off x="6990641" y="1863223"/>
              <a:ext cx="342832" cy="2026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Curved Connector 221"/>
            <p:cNvCxnSpPr/>
            <p:nvPr/>
          </p:nvCxnSpPr>
          <p:spPr>
            <a:xfrm rot="5400000">
              <a:off x="7064173" y="2318342"/>
              <a:ext cx="182880" cy="6350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3" name="Rounded Rectangle 222"/>
            <p:cNvSpPr/>
            <p:nvPr/>
          </p:nvSpPr>
          <p:spPr>
            <a:xfrm>
              <a:off x="7073698" y="2406807"/>
              <a:ext cx="182880" cy="182880"/>
            </a:xfrm>
            <a:prstGeom prst="roundRect">
              <a:avLst/>
            </a:prstGeom>
            <a:solidFill>
              <a:srgbClr val="E95C59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7388348" y="2399303"/>
              <a:ext cx="182880" cy="182880"/>
            </a:xfrm>
            <a:prstGeom prst="roundRect">
              <a:avLst/>
            </a:prstGeom>
            <a:solidFill>
              <a:srgbClr val="E95C59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225" name="Curved Connector 224"/>
            <p:cNvCxnSpPr>
              <a:stCxn id="134" idx="2"/>
              <a:endCxn id="224" idx="0"/>
            </p:cNvCxnSpPr>
            <p:nvPr/>
          </p:nvCxnSpPr>
          <p:spPr>
            <a:xfrm rot="16200000" flipH="1">
              <a:off x="7128676" y="2048190"/>
              <a:ext cx="700387" cy="1837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8" name="Curved Connector 227"/>
            <p:cNvCxnSpPr>
              <a:stCxn id="136" idx="2"/>
              <a:endCxn id="224" idx="3"/>
            </p:cNvCxnSpPr>
            <p:nvPr/>
          </p:nvCxnSpPr>
          <p:spPr>
            <a:xfrm rot="5400000">
              <a:off x="7446861" y="1823283"/>
              <a:ext cx="791827" cy="543092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Curved Connector 232"/>
            <p:cNvCxnSpPr>
              <a:stCxn id="129" idx="2"/>
              <a:endCxn id="234" idx="0"/>
            </p:cNvCxnSpPr>
            <p:nvPr/>
          </p:nvCxnSpPr>
          <p:spPr>
            <a:xfrm rot="5400000">
              <a:off x="5525908" y="2058951"/>
              <a:ext cx="721158" cy="1088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4" name="Rounded Rectangle 233"/>
            <p:cNvSpPr/>
            <p:nvPr/>
          </p:nvSpPr>
          <p:spPr>
            <a:xfrm>
              <a:off x="5794503" y="2420074"/>
              <a:ext cx="182880" cy="182880"/>
            </a:xfrm>
            <a:prstGeom prst="roundRect">
              <a:avLst/>
            </a:prstGeom>
            <a:solidFill>
              <a:srgbClr val="FFD96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237" name="Curved Connector 236"/>
            <p:cNvCxnSpPr>
              <a:stCxn id="131" idx="2"/>
              <a:endCxn id="234" idx="3"/>
            </p:cNvCxnSpPr>
            <p:nvPr/>
          </p:nvCxnSpPr>
          <p:spPr>
            <a:xfrm rot="5400000">
              <a:off x="5844092" y="1832207"/>
              <a:ext cx="812598" cy="546016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4" name="Curved Connector 243"/>
            <p:cNvCxnSpPr>
              <a:stCxn id="130" idx="2"/>
              <a:endCxn id="235" idx="0"/>
            </p:cNvCxnSpPr>
            <p:nvPr/>
          </p:nvCxnSpPr>
          <p:spPr>
            <a:xfrm rot="5400000">
              <a:off x="5842915" y="2051352"/>
              <a:ext cx="714736" cy="9864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8" name="Rounded Rectangle 247"/>
            <p:cNvSpPr/>
            <p:nvPr/>
          </p:nvSpPr>
          <p:spPr>
            <a:xfrm>
              <a:off x="5783644" y="2801539"/>
              <a:ext cx="182880" cy="182880"/>
            </a:xfrm>
            <a:prstGeom prst="roundRect">
              <a:avLst/>
            </a:prstGeom>
            <a:solidFill>
              <a:srgbClr val="FFD96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  <p:cxnSp>
          <p:nvCxnSpPr>
            <p:cNvPr id="249" name="Curved Connector 248"/>
            <p:cNvCxnSpPr>
              <a:endCxn id="248" idx="0"/>
            </p:cNvCxnSpPr>
            <p:nvPr/>
          </p:nvCxnSpPr>
          <p:spPr>
            <a:xfrm rot="5400000">
              <a:off x="5786819" y="2706924"/>
              <a:ext cx="182880" cy="6350"/>
            </a:xfrm>
            <a:prstGeom prst="curvedConnector3">
              <a:avLst>
                <a:gd name="adj1" fmla="val 50000"/>
              </a:avLst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0" name="Curved Connector 249"/>
            <p:cNvCxnSpPr>
              <a:endCxn id="248" idx="3"/>
            </p:cNvCxnSpPr>
            <p:nvPr/>
          </p:nvCxnSpPr>
          <p:spPr>
            <a:xfrm rot="5400000">
              <a:off x="5940392" y="2637287"/>
              <a:ext cx="281824" cy="229560"/>
            </a:xfrm>
            <a:prstGeom prst="curvedConnector2">
              <a:avLst/>
            </a:prstGeom>
            <a:ln w="12700">
              <a:prstDash val="sysDash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5" name="Rounded Rectangle 234"/>
            <p:cNvSpPr/>
            <p:nvPr/>
          </p:nvSpPr>
          <p:spPr>
            <a:xfrm>
              <a:off x="6103911" y="2413652"/>
              <a:ext cx="182880" cy="182880"/>
            </a:xfrm>
            <a:prstGeom prst="roundRect">
              <a:avLst/>
            </a:prstGeom>
            <a:solidFill>
              <a:srgbClr val="FFD966"/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Adobe Garamond Pro" panose="02020502060506020403" pitchFamily="18" charset="0"/>
                </a:rPr>
                <a:t>R</a:t>
              </a:r>
              <a:endParaRPr lang="en-US" sz="1200" dirty="0">
                <a:latin typeface="Adobe Garamond Pro" panose="020205020605060204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336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7778 0.0009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778 0.00092 L 0.55747 -0.000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1" grpId="1" animBg="1"/>
      <p:bldP spid="121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CTE Implementation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1. Save the initial values of coarse-grained task results (</a:t>
            </a:r>
            <a:r>
              <a:rPr lang="en-US" i="1" dirty="0" smtClean="0">
                <a:latin typeface="Candara" panose="020E0502030303020204" pitchFamily="34" charset="0"/>
              </a:rPr>
              <a:t>reds</a:t>
            </a:r>
            <a:r>
              <a:rPr lang="en-US" dirty="0" smtClean="0">
                <a:latin typeface="Candara" panose="020E0502030303020204" pitchFamily="34" charset="0"/>
              </a:rPr>
              <a:t>).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2. Intra-warp reduction and prefix-sum (scans) of fine-grained tasks.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3. Threads iterate over expanded fine-grained tasks.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Binary-search the iteration ID in the </a:t>
            </a:r>
            <a:r>
              <a:rPr lang="en-US" i="1" dirty="0" smtClean="0">
                <a:latin typeface="Candara" panose="020E0502030303020204" pitchFamily="34" charset="0"/>
              </a:rPr>
              <a:t>scans</a:t>
            </a:r>
            <a:r>
              <a:rPr lang="en-US" dirty="0" smtClean="0">
                <a:latin typeface="Candara" panose="020E0502030303020204" pitchFamily="34" charset="0"/>
              </a:rPr>
              <a:t> list.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Perform </a:t>
            </a:r>
            <a:r>
              <a:rPr lang="en-US" i="1" dirty="0" smtClean="0">
                <a:latin typeface="Candara" panose="020E0502030303020204" pitchFamily="34" charset="0"/>
              </a:rPr>
              <a:t>mapping</a:t>
            </a:r>
            <a:r>
              <a:rPr lang="en-US" dirty="0" smtClean="0">
                <a:latin typeface="Candara" panose="020E0502030303020204" pitchFamily="34" charset="0"/>
              </a:rPr>
              <a:t> portion of the fine-grained task.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Realize the intra-segment index and segment size.</a:t>
            </a:r>
          </a:p>
          <a:p>
            <a:pPr lvl="1"/>
            <a:r>
              <a:rPr lang="en-US" i="1" dirty="0" smtClean="0">
                <a:latin typeface="Candara" panose="020E0502030303020204" pitchFamily="34" charset="0"/>
              </a:rPr>
              <a:t>Reduce</a:t>
            </a:r>
            <a:r>
              <a:rPr lang="en-US" dirty="0" smtClean="0">
                <a:latin typeface="Candara" panose="020E0502030303020204" pitchFamily="34" charset="0"/>
              </a:rPr>
              <a:t> with other threads inside the same segment in parallel.</a:t>
            </a:r>
            <a:endParaRPr lang="en-US" i="1" dirty="0">
              <a:latin typeface="Candara" panose="020E0502030303020204" pitchFamily="34" charset="0"/>
            </a:endParaRPr>
          </a:p>
          <a:p>
            <a:r>
              <a:rPr lang="en-US" dirty="0" smtClean="0">
                <a:latin typeface="Candara" panose="020E0502030303020204" pitchFamily="34" charset="0"/>
              </a:rPr>
              <a:t>4. Return the reduced values </a:t>
            </a:r>
            <a:r>
              <a:rPr lang="en-US" i="1" dirty="0" smtClean="0">
                <a:latin typeface="Candara" panose="020E0502030303020204" pitchFamily="34" charset="0"/>
              </a:rPr>
              <a:t>(reds</a:t>
            </a:r>
            <a:r>
              <a:rPr lang="en-US" dirty="0" smtClean="0">
                <a:latin typeface="Candara" panose="020E0502030303020204" pitchFamily="34" charset="0"/>
              </a:rPr>
              <a:t>)</a:t>
            </a:r>
            <a:r>
              <a:rPr lang="en-US" i="1" dirty="0" smtClean="0">
                <a:latin typeface="Candara" panose="020E0502030303020204" pitchFamily="34" charset="0"/>
              </a:rPr>
              <a:t>.</a:t>
            </a:r>
            <a:endParaRPr lang="en-US" i="1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89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CTE as a Device-side Template Library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CTE implementation from the scratch: complex and prone-to-bug.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CTE as a device-side CUDA C++ template library: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Easy to compile.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Easy to use for non-expert CUDA programmers.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Reusable for different programs.</a:t>
            </a:r>
            <a:endParaRPr lang="en-US" dirty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39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CTE as a Device-side Template Library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3910" y="1215852"/>
            <a:ext cx="6858000" cy="39395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cte.cuh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CTE library inclusion.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  template&lt;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BlockDim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  __global__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spmv_CSR_with_CTE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mat,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nnzRowScan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colIdx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blockDim.x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nnzRowScan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nnzRowScan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+ 1 ];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    auto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[&amp;](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) {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MAP.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11     return mat[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colIdx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 ]; 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12    auto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[](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lhs,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) {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REDUCE.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13     return lhs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    sum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for_each_index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BlockDim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::scanned&gt;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15     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16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 = sum; 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36081" y="3410857"/>
            <a:ext cx="5816262" cy="496853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36080" y="3907710"/>
            <a:ext cx="6175830" cy="496853"/>
          </a:xfrm>
          <a:prstGeom prst="round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136080" y="4404563"/>
            <a:ext cx="6175830" cy="496853"/>
          </a:xfrm>
          <a:prstGeom prst="round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6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Performance Analysis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441576"/>
              </p:ext>
            </p:extLst>
          </p:nvPr>
        </p:nvGraphicFramePr>
        <p:xfrm>
          <a:off x="990841" y="981304"/>
          <a:ext cx="6638544" cy="2669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787323"/>
              </p:ext>
            </p:extLst>
          </p:nvPr>
        </p:nvGraphicFramePr>
        <p:xfrm>
          <a:off x="1056156" y="3651075"/>
          <a:ext cx="6638544" cy="259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2144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CTE Sensitivity Analysis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80892"/>
              </p:ext>
            </p:extLst>
          </p:nvPr>
        </p:nvGraphicFramePr>
        <p:xfrm>
          <a:off x="1381235" y="2082958"/>
          <a:ext cx="62245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775077"/>
              </p:ext>
            </p:extLst>
          </p:nvPr>
        </p:nvGraphicFramePr>
        <p:xfrm>
          <a:off x="4549451" y="2375240"/>
          <a:ext cx="3063240" cy="2423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235199" y="3013230"/>
            <a:ext cx="228601" cy="149103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317764" y="3013229"/>
            <a:ext cx="228601" cy="149103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48001" y="3623733"/>
            <a:ext cx="269764" cy="880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130924" y="3623732"/>
            <a:ext cx="269764" cy="880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08622" y="3018347"/>
            <a:ext cx="228601" cy="149103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448759" y="3634563"/>
            <a:ext cx="231780" cy="8805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218603" y="2564967"/>
            <a:ext cx="197283" cy="19362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227422" y="2564967"/>
            <a:ext cx="264653" cy="19501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Summary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Parallel nested patterns are very frequent in GPU applications.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Existing solutions are based on static decomposition.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Induce warp underutilization.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Lack portable performance.</a:t>
            </a:r>
          </a:p>
          <a:p>
            <a:r>
              <a:rPr lang="en-US" i="1" dirty="0" smtClean="0">
                <a:latin typeface="Candara" panose="020E0502030303020204" pitchFamily="34" charset="0"/>
              </a:rPr>
              <a:t>Collaborative Task Engagement (CTE) </a:t>
            </a:r>
            <a:r>
              <a:rPr lang="en-US" dirty="0" smtClean="0">
                <a:latin typeface="Candara" panose="020E0502030303020204" pitchFamily="34" charset="0"/>
              </a:rPr>
              <a:t>is resilient against irregularities.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Process the expanded list of fine-grained tasks.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Full warp utilization during </a:t>
            </a:r>
            <a:r>
              <a:rPr lang="en-US" i="1" dirty="0" smtClean="0">
                <a:latin typeface="Candara" panose="020E0502030303020204" pitchFamily="34" charset="0"/>
              </a:rPr>
              <a:t>mapping</a:t>
            </a:r>
            <a:r>
              <a:rPr lang="en-US" dirty="0" smtClean="0">
                <a:latin typeface="Candara" panose="020E0502030303020204" pitchFamily="34" charset="0"/>
              </a:rPr>
              <a:t>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Minimum number of steps during </a:t>
            </a:r>
            <a:r>
              <a:rPr lang="en-US" i="1" dirty="0" smtClean="0">
                <a:latin typeface="Candara" panose="020E0502030303020204" pitchFamily="34" charset="0"/>
              </a:rPr>
              <a:t>reduction</a:t>
            </a:r>
            <a:r>
              <a:rPr lang="en-US" dirty="0" smtClean="0">
                <a:latin typeface="Candara" panose="020E0502030303020204" pitchFamily="34" charset="0"/>
              </a:rPr>
              <a:t>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Implemented as a CUDA C++ template library to facilitate its employment.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78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Template Slide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63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GPUs: Essential Processing Platforms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GPUs are perfect for data parallelism.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Abundance of execution units.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High memory bandwidth.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Energy efficiency.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8" name="Picture 4" descr="https://developer.nvidia.com/sites/default/files/akamai/cuda/images/product_logos/cuDNN_logo_340x19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032" y="2892898"/>
            <a:ext cx="2986768" cy="166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developer.nvidia.com/sites/default/files/akamai/cuda/images/product_logos/nvbio_icon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759" y="4962814"/>
            <a:ext cx="21336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developer.nvidia.com/sites/default/files/akamai/cuda/images/product_logos/CUSPARSE_340_190_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074" y="4467925"/>
            <a:ext cx="2599085" cy="145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qph.is.quoracdn.net/main-qimg-6bda5fb5a3d8d1686b3b89e248073dcd?convert_to_webp=true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74" y="2770339"/>
            <a:ext cx="3537594" cy="207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57944" y="4503677"/>
            <a:ext cx="1350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ndara" panose="020E0502030303020204" pitchFamily="34" charset="0"/>
              </a:rPr>
              <a:t>Graph Applications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9227" y="4776819"/>
            <a:ext cx="1635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ndara" panose="020E0502030303020204" pitchFamily="34" charset="0"/>
              </a:rPr>
              <a:t>Computational Biology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97880" y="2883184"/>
            <a:ext cx="2294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ndara" panose="020E0502030303020204" pitchFamily="34" charset="0"/>
              </a:rPr>
              <a:t>Deep Neural Networks</a:t>
            </a:r>
            <a:endParaRPr lang="en-US" sz="1600" dirty="0">
              <a:latin typeface="Candara" panose="020E05020303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62074" y="5495506"/>
            <a:ext cx="938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ndara" panose="020E0502030303020204" pitchFamily="34" charset="0"/>
              </a:rPr>
              <a:t>Linear Algebra</a:t>
            </a:r>
            <a:endParaRPr lang="en-US" sz="1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1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123391" y="4238171"/>
            <a:ext cx="1574800" cy="18578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Nested Patterns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Regular nested patterns.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Multi-dimensional kernel launches.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Looping inside the kernel.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GPU SIMD units all execute the same piece of code: </a:t>
            </a:r>
            <a:r>
              <a:rPr lang="en-US" b="1" dirty="0" smtClean="0">
                <a:latin typeface="Candara" panose="020E0502030303020204" pitchFamily="34" charset="0"/>
              </a:rPr>
              <a:t>GPU-friendly</a:t>
            </a:r>
            <a:r>
              <a:rPr lang="en-US" dirty="0" smtClean="0">
                <a:latin typeface="Candara" panose="020E0502030303020204" pitchFamily="34" charset="0"/>
              </a:rPr>
              <a:t>.</a:t>
            </a:r>
            <a:endParaRPr lang="en-US" dirty="0">
              <a:latin typeface="Candara" panose="020E0502030303020204" pitchFamily="34" charset="0"/>
            </a:endParaRPr>
          </a:p>
          <a:p>
            <a:r>
              <a:rPr lang="en-US" dirty="0" smtClean="0">
                <a:latin typeface="Candara" panose="020E0502030303020204" pitchFamily="34" charset="0"/>
              </a:rPr>
              <a:t>Irregular nested patterns on GPUs are challenging!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217734" y="3164114"/>
            <a:ext cx="1386114" cy="566057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Coarse-grained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75653" y="3164114"/>
            <a:ext cx="1386114" cy="566057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Coarse-grained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3220" y="4455885"/>
            <a:ext cx="1386114" cy="2322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03220" y="4687079"/>
            <a:ext cx="1386114" cy="2322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03220" y="4918273"/>
            <a:ext cx="1386114" cy="2322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03220" y="5149467"/>
            <a:ext cx="1386114" cy="2322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81310" y="4238171"/>
            <a:ext cx="1574800" cy="18578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861139" y="4455885"/>
            <a:ext cx="1386114" cy="2322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861139" y="4687079"/>
            <a:ext cx="1386114" cy="2322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61139" y="4918273"/>
            <a:ext cx="1386114" cy="2322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861139" y="5149467"/>
            <a:ext cx="1386114" cy="23222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30282" y="3164114"/>
            <a:ext cx="1386114" cy="566057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Coarse-grained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35939" y="4238171"/>
            <a:ext cx="1574800" cy="18578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515768" y="4455885"/>
            <a:ext cx="1386114" cy="2322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515768" y="4687079"/>
            <a:ext cx="1386114" cy="2322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515768" y="4918273"/>
            <a:ext cx="1386114" cy="2322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515768" y="5149467"/>
            <a:ext cx="1386114" cy="2322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Fine-grained Task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2743877" y="3756114"/>
            <a:ext cx="319314" cy="445416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4409053" y="3756114"/>
            <a:ext cx="319314" cy="445416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6063682" y="3756114"/>
            <a:ext cx="319314" cy="445416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899905" y="5454329"/>
            <a:ext cx="7257" cy="53287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68710" y="5454329"/>
            <a:ext cx="7257" cy="53287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223339" y="5454329"/>
            <a:ext cx="7257" cy="53287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9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5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1D Decomposition (</a:t>
            </a:r>
            <a:r>
              <a:rPr lang="en-US" i="1" dirty="0" smtClean="0">
                <a:latin typeface="Candara" panose="020E0502030303020204" pitchFamily="34" charset="0"/>
              </a:rPr>
              <a:t>1D Mapping</a:t>
            </a:r>
            <a:r>
              <a:rPr lang="en-US" dirty="0" smtClean="0">
                <a:latin typeface="Candara" panose="020E0502030303020204" pitchFamily="34" charset="0"/>
              </a:rPr>
              <a:t>)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One thread </a:t>
            </a:r>
            <a:r>
              <a:rPr lang="en-US" sz="1600" dirty="0" smtClean="0">
                <a:latin typeface="Candara" panose="020E0502030303020204" pitchFamily="34" charset="0"/>
                <a:sym typeface="Wingdings" panose="05000000000000000000" pitchFamily="2" charset="2"/>
              </a:rPr>
              <a:t></a:t>
            </a:r>
            <a:r>
              <a:rPr lang="en-US" dirty="0" smtClean="0">
                <a:latin typeface="Candara" panose="020E0502030303020204" pitchFamily="34" charset="0"/>
              </a:rPr>
              <a:t> one coarse-grained task.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A thread iterates over fine-grained tasks of the assigned coarse-grained one.</a:t>
            </a:r>
            <a:endParaRPr lang="en-US" dirty="0">
              <a:latin typeface="Candara" panose="020E0502030303020204" pitchFamily="34" charset="0"/>
            </a:endParaRPr>
          </a:p>
          <a:p>
            <a:endParaRPr lang="en-US" dirty="0" smtClean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3910" y="2699180"/>
            <a:ext cx="6858000" cy="32008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 template&lt;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  __global__ void spmv_CSR_1D_mapping(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mat,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nnzRowScan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colIdx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threadIdx.x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blockIdx.x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blockDim.x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nnzRowScan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nnzRowScan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+ 1 ];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     for(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mapped =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11        mat[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colIdx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 ];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MAP.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12       sum += mapped;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REDUCE.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13    }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outVec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] = sum; 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59544" y="3688557"/>
            <a:ext cx="6252366" cy="244656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59544" y="3933213"/>
            <a:ext cx="5573485" cy="727324"/>
          </a:xfrm>
          <a:prstGeom prst="round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059544" y="4660537"/>
            <a:ext cx="5675086" cy="953879"/>
          </a:xfrm>
          <a:prstGeom prst="round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1D Decomposition Issue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Thread starvation!</a:t>
            </a:r>
            <a:endParaRPr lang="en-US" dirty="0">
              <a:latin typeface="Candara" panose="020E0502030303020204" pitchFamily="34" charset="0"/>
            </a:endParaRPr>
          </a:p>
          <a:p>
            <a:endParaRPr lang="en-US" dirty="0" smtClean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378937" y="2680256"/>
            <a:ext cx="4570549" cy="274320"/>
            <a:chOff x="3849189" y="1375954"/>
            <a:chExt cx="4570549" cy="274320"/>
          </a:xfrm>
        </p:grpSpPr>
        <p:sp>
          <p:nvSpPr>
            <p:cNvPr id="11" name="Rounded Rectangle 10"/>
            <p:cNvSpPr/>
            <p:nvPr/>
          </p:nvSpPr>
          <p:spPr>
            <a:xfrm>
              <a:off x="3849189" y="1375954"/>
              <a:ext cx="228600" cy="27432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0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138652" y="1375954"/>
              <a:ext cx="228600" cy="27432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0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428115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717578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007041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296504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585967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875430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164893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454356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743819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033282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322745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612208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901671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8191138" y="1375954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378937" y="3004899"/>
            <a:ext cx="4570549" cy="274320"/>
            <a:chOff x="3849189" y="1717767"/>
            <a:chExt cx="4570549" cy="274320"/>
          </a:xfrm>
        </p:grpSpPr>
        <p:sp>
          <p:nvSpPr>
            <p:cNvPr id="28" name="Rounded Rectangle 27"/>
            <p:cNvSpPr/>
            <p:nvPr/>
          </p:nvSpPr>
          <p:spPr>
            <a:xfrm>
              <a:off x="3849189" y="171776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138652" y="171776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428115" y="171776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717578" y="171776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07041" y="171776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296504" y="171776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585967" y="171776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875430" y="171776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164893" y="171776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454356" y="171776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743819" y="171776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033282" y="171776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322745" y="171776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612208" y="171776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7901671" y="1717767"/>
              <a:ext cx="228600" cy="2743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1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8191138" y="1717767"/>
              <a:ext cx="228600" cy="27432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1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378937" y="3329542"/>
            <a:ext cx="4570549" cy="274320"/>
            <a:chOff x="3849189" y="2096589"/>
            <a:chExt cx="4570549" cy="274320"/>
          </a:xfrm>
        </p:grpSpPr>
        <p:sp>
          <p:nvSpPr>
            <p:cNvPr id="45" name="Rounded Rectangle 44"/>
            <p:cNvSpPr/>
            <p:nvPr/>
          </p:nvSpPr>
          <p:spPr>
            <a:xfrm>
              <a:off x="3849189" y="2096589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4138652" y="2096589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428115" y="2096589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4717578" y="2096589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007041" y="2096589"/>
              <a:ext cx="228600" cy="2743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2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296504" y="2096589"/>
              <a:ext cx="228600" cy="2743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2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585967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875430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164893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454356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743819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7033282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7322745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12208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7901671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8191138" y="209658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378937" y="3654185"/>
            <a:ext cx="4570549" cy="274320"/>
            <a:chOff x="3849189" y="2442752"/>
            <a:chExt cx="4570549" cy="274320"/>
          </a:xfrm>
        </p:grpSpPr>
        <p:sp>
          <p:nvSpPr>
            <p:cNvPr id="62" name="Rounded Rectangle 61"/>
            <p:cNvSpPr/>
            <p:nvPr/>
          </p:nvSpPr>
          <p:spPr>
            <a:xfrm>
              <a:off x="3849189" y="2442752"/>
              <a:ext cx="228600" cy="27432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138652" y="2442752"/>
              <a:ext cx="228600" cy="2743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428115" y="2442752"/>
              <a:ext cx="228600" cy="27432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717578" y="2442752"/>
              <a:ext cx="228600" cy="27432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5007041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296504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585967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875430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164893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6454356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6743819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7033282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7322745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7612208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7901671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8191138" y="244275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sp>
        <p:nvSpPr>
          <p:cNvPr id="78" name="Right Arrow 77"/>
          <p:cNvSpPr/>
          <p:nvPr/>
        </p:nvSpPr>
        <p:spPr>
          <a:xfrm>
            <a:off x="2378937" y="2401575"/>
            <a:ext cx="822766" cy="1905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Time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2375161" y="3978828"/>
            <a:ext cx="4570549" cy="274320"/>
            <a:chOff x="3845413" y="2804158"/>
            <a:chExt cx="4570549" cy="274320"/>
          </a:xfrm>
        </p:grpSpPr>
        <p:sp>
          <p:nvSpPr>
            <p:cNvPr id="80" name="Rounded Rectangle 79"/>
            <p:cNvSpPr/>
            <p:nvPr/>
          </p:nvSpPr>
          <p:spPr>
            <a:xfrm>
              <a:off x="3845413" y="2804158"/>
              <a:ext cx="228600" cy="27432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4134876" y="2804158"/>
              <a:ext cx="228600" cy="2743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4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4424339" y="2804158"/>
              <a:ext cx="228600" cy="27432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4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4713802" y="2804158"/>
              <a:ext cx="228600" cy="2743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4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5003265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5292728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5582191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5871654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6161117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450580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740043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029506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318969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7608432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7897895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8187362" y="2804158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375161" y="4303471"/>
            <a:ext cx="4570549" cy="274320"/>
            <a:chOff x="3845413" y="3161209"/>
            <a:chExt cx="4570549" cy="274320"/>
          </a:xfrm>
        </p:grpSpPr>
        <p:sp>
          <p:nvSpPr>
            <p:cNvPr id="97" name="Rounded Rectangle 96"/>
            <p:cNvSpPr/>
            <p:nvPr/>
          </p:nvSpPr>
          <p:spPr>
            <a:xfrm>
              <a:off x="3845413" y="3161209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134876" y="3161209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4424339" y="3161209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713802" y="3161209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5003265" y="3161209"/>
              <a:ext cx="228600" cy="2743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5292728" y="3161209"/>
              <a:ext cx="228600" cy="27432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5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5582191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5871654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5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6161117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450580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6740043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7029506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7318969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608432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7897895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8187362" y="3161209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375161" y="4628114"/>
            <a:ext cx="4570549" cy="274320"/>
            <a:chOff x="3845413" y="3518260"/>
            <a:chExt cx="4570549" cy="274320"/>
          </a:xfrm>
        </p:grpSpPr>
        <p:sp>
          <p:nvSpPr>
            <p:cNvPr id="114" name="Rounded Rectangle 113"/>
            <p:cNvSpPr/>
            <p:nvPr/>
          </p:nvSpPr>
          <p:spPr>
            <a:xfrm>
              <a:off x="3845413" y="3518260"/>
              <a:ext cx="228600" cy="27432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6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134876" y="3518260"/>
              <a:ext cx="228600" cy="274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6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4424339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713802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5003265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5292728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5582191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5871654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6161117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6450580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6740043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7029506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7318969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7608432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7897895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8187362" y="3518260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375161" y="4952758"/>
            <a:ext cx="4570549" cy="274320"/>
            <a:chOff x="3845413" y="3875312"/>
            <a:chExt cx="4570549" cy="274320"/>
          </a:xfrm>
        </p:grpSpPr>
        <p:sp>
          <p:nvSpPr>
            <p:cNvPr id="131" name="Rounded Rectangle 130"/>
            <p:cNvSpPr/>
            <p:nvPr/>
          </p:nvSpPr>
          <p:spPr>
            <a:xfrm>
              <a:off x="3845413" y="3875312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4134876" y="3875312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4424339" y="3875312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4713802" y="3875312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5003265" y="3875312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5292728" y="3875312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5582191" y="3875312"/>
              <a:ext cx="228600" cy="274320"/>
            </a:xfrm>
            <a:prstGeom prst="roundRect">
              <a:avLst/>
            </a:prstGeom>
            <a:solidFill>
              <a:srgbClr val="C00000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5871654" y="3875312"/>
              <a:ext cx="228600" cy="274320"/>
            </a:xfrm>
            <a:prstGeom prst="roundRect">
              <a:avLst/>
            </a:prstGeom>
            <a:solidFill>
              <a:srgbClr val="E95C59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R</a:t>
              </a:r>
              <a:r>
                <a:rPr lang="en-US" sz="1200" baseline="-25000" dirty="0" smtClean="0">
                  <a:solidFill>
                    <a:schemeClr val="tx1"/>
                  </a:solidFill>
                  <a:latin typeface="Candara" panose="020E0502030303020204" pitchFamily="34" charset="0"/>
                </a:rPr>
                <a:t>7</a:t>
              </a:r>
              <a:endParaRPr lang="en-US" sz="1200" dirty="0">
                <a:solidFill>
                  <a:schemeClr val="tx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6161117" y="387531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6450580" y="387531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>
                  <a:latin typeface="Candara" panose="020E0502030303020204" pitchFamily="34" charset="0"/>
                </a:rPr>
                <a:t>R</a:t>
              </a:r>
              <a:r>
                <a:rPr lang="en-US" sz="1200" baseline="-25000" dirty="0">
                  <a:latin typeface="Candara" panose="020E0502030303020204" pitchFamily="34" charset="0"/>
                </a:rPr>
                <a:t>7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6740043" y="387531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r>
                <a:rPr lang="en-US" sz="1200" baseline="-25000" dirty="0" smtClean="0">
                  <a:latin typeface="Candara" panose="020E0502030303020204" pitchFamily="34" charset="0"/>
                </a:rPr>
                <a:t>3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7029506" y="387531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7318969" y="387531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7608432" y="387531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7897895" y="387531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M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8187362" y="3875312"/>
              <a:ext cx="228600" cy="27432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dirty="0" smtClean="0">
                  <a:latin typeface="Candara" panose="020E0502030303020204" pitchFamily="34" charset="0"/>
                </a:rPr>
                <a:t>R</a:t>
              </a:r>
              <a:endParaRPr lang="en-US" sz="1200" dirty="0">
                <a:latin typeface="Candara" panose="020E0502030303020204" pitchFamily="34" charset="0"/>
              </a:endParaRPr>
            </a:p>
          </p:txBody>
        </p:sp>
      </p:grpSp>
      <p:cxnSp>
        <p:nvCxnSpPr>
          <p:cNvPr id="147" name="Straight Connector 146"/>
          <p:cNvCxnSpPr/>
          <p:nvPr/>
        </p:nvCxnSpPr>
        <p:spPr>
          <a:xfrm flipV="1">
            <a:off x="1772793" y="2979546"/>
            <a:ext cx="51846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1706151" y="2675213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0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706151" y="2997805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706151" y="3320397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2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706151" y="3642989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706151" y="3965581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4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706151" y="4288173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706151" y="4610765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6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706151" y="4933354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7</a:t>
            </a:r>
            <a:endParaRPr lang="en-US" sz="1200" dirty="0">
              <a:latin typeface="Candara" panose="020E0502030303020204" pitchFamily="34" charset="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772793" y="3303806"/>
            <a:ext cx="51846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1772793" y="3628066"/>
            <a:ext cx="51846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1772793" y="3952327"/>
            <a:ext cx="51846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1772793" y="4276588"/>
            <a:ext cx="51846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1772793" y="4600848"/>
            <a:ext cx="51846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1772793" y="4925108"/>
            <a:ext cx="51846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ontent Placeholder 2"/>
          <p:cNvSpPr txBox="1">
            <a:spLocks/>
          </p:cNvSpPr>
          <p:nvPr/>
        </p:nvSpPr>
        <p:spPr>
          <a:xfrm>
            <a:off x="606310" y="1362829"/>
            <a:ext cx="8242757" cy="481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latin typeface="Candara" panose="020E0502030303020204" pitchFamily="34" charset="0"/>
            </a:endParaRPr>
          </a:p>
          <a:p>
            <a:endParaRPr lang="en-US" dirty="0" smtClean="0">
              <a:latin typeface="Candara" panose="020E0502030303020204" pitchFamily="34" charset="0"/>
            </a:endParaRPr>
          </a:p>
          <a:p>
            <a:endParaRPr lang="en-US" dirty="0" smtClean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Dynamic Parallelism 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Exploit parallelism inside a coarse-grained task.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Overheads: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Communication via global memory.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Intra- and inter-warp underutilization for parent threads.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Underutilization for irregular or small kernel children.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70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Sub-warp Decomposition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A fixed number {2,4,8,16,32} of threads </a:t>
            </a:r>
            <a:r>
              <a:rPr lang="en-US" sz="1600" dirty="0">
                <a:solidFill>
                  <a:prstClr val="black"/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</a:t>
            </a:r>
            <a:r>
              <a:rPr lang="en-US" dirty="0" smtClean="0">
                <a:latin typeface="Candara" panose="020E0502030303020204" pitchFamily="34" charset="0"/>
              </a:rPr>
              <a:t> one coarse-grained task.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Exploit parallelism within a coarse-grained task for the sub-warp.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65763" y="6408058"/>
            <a:ext cx="7202376" cy="10933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626406" y="2710174"/>
            <a:ext cx="228600" cy="27432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M</a:t>
            </a:r>
            <a:r>
              <a:rPr lang="en-US" sz="1200" baseline="-25000" dirty="0" smtClean="0">
                <a:latin typeface="Candara" panose="020E0502030303020204" pitchFamily="34" charset="0"/>
              </a:rPr>
              <a:t>0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15869" y="27101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05332" y="27101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M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94795" y="27101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R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84258" y="2710174"/>
            <a:ext cx="22860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0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73721" y="2710174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2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63184" y="2710174"/>
            <a:ext cx="228600" cy="2743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2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52647" y="2710174"/>
            <a:ext cx="228600" cy="2743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2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42110" y="2710174"/>
            <a:ext cx="228600" cy="2743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4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31573" y="27101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21036" y="2710174"/>
            <a:ext cx="228600" cy="2743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4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810499" y="2710174"/>
            <a:ext cx="228600" cy="2743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6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99962" y="27101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89425" y="2710174"/>
            <a:ext cx="228600" cy="2743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6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678888" y="27101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68355" y="2710174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26406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915869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5332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94795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784258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073721" y="3034817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latin typeface="Candara" panose="020E0502030303020204" pitchFamily="34" charset="0"/>
              </a:rPr>
              <a:t>M</a:t>
            </a:r>
            <a:r>
              <a:rPr lang="en-US" sz="1200" baseline="-25000">
                <a:latin typeface="Candara" panose="020E0502030303020204" pitchFamily="34" charset="0"/>
              </a:rPr>
              <a:t>2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363184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652647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42110" y="3034817"/>
            <a:ext cx="228600" cy="2743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4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231573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521036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10499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099962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89425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678888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968355" y="3034817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626406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915869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205332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494795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784258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073721" y="3359460"/>
            <a:ext cx="228600" cy="2743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latin typeface="Candara" panose="020E0502030303020204" pitchFamily="34" charset="0"/>
              </a:rPr>
              <a:t>M</a:t>
            </a:r>
            <a:r>
              <a:rPr lang="en-US" sz="1200" baseline="-25000">
                <a:latin typeface="Candara" panose="020E0502030303020204" pitchFamily="34" charset="0"/>
              </a:rPr>
              <a:t>2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363184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652647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942110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231573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521036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810499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099962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389425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678888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968355" y="3359460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626406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915869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205332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494795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784258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latin typeface="Candara" panose="020E0502030303020204" pitchFamily="34" charset="0"/>
              </a:rPr>
              <a:t>M</a:t>
            </a:r>
            <a:r>
              <a:rPr lang="en-US" sz="1200" baseline="-25000" dirty="0" smtClean="0">
                <a:latin typeface="Candara" panose="020E0502030303020204" pitchFamily="34" charset="0"/>
              </a:rPr>
              <a:t>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073721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363184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652647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942110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231573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521036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810499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099962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389425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678888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968355" y="3684103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2626406" y="2431493"/>
            <a:ext cx="822766" cy="1905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ndara" panose="020E0502030303020204" pitchFamily="34" charset="0"/>
              </a:rPr>
              <a:t>Time</a:t>
            </a:r>
            <a:endParaRPr lang="en-US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2622630" y="400874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912093" y="400874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201556" y="4008746"/>
            <a:ext cx="228600" cy="274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1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3491019" y="4008746"/>
            <a:ext cx="228600" cy="274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1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780482" y="4008746"/>
            <a:ext cx="228600" cy="274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1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069945" y="4008746"/>
            <a:ext cx="228600" cy="27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359408" y="400874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4648871" y="4008746"/>
            <a:ext cx="228600" cy="2743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3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938334" y="4008746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5227797" y="4008746"/>
            <a:ext cx="228600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5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517260" y="4008746"/>
            <a:ext cx="228600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5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5806723" y="400874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7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096186" y="4008746"/>
            <a:ext cx="228600" cy="274320"/>
          </a:xfrm>
          <a:prstGeom prst="roundRect">
            <a:avLst/>
          </a:prstGeom>
          <a:solidFill>
            <a:srgbClr val="E95C59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7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385649" y="4008746"/>
            <a:ext cx="228600" cy="274320"/>
          </a:xfrm>
          <a:prstGeom prst="roundRect">
            <a:avLst/>
          </a:prstGeom>
          <a:solidFill>
            <a:srgbClr val="E95C59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7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6675112" y="400874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964579" y="400874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2622630" y="4333389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2912093" y="4333389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3201556" y="4333389"/>
            <a:ext cx="228600" cy="274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1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491019" y="4333389"/>
            <a:ext cx="228600" cy="274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 dirty="0">
                <a:solidFill>
                  <a:schemeClr val="tx1"/>
                </a:solidFill>
                <a:latin typeface="Candara" panose="020E0502030303020204" pitchFamily="34" charset="0"/>
              </a:rPr>
              <a:t>1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780482" y="4333389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069945" y="4333389"/>
            <a:ext cx="228600" cy="2743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4359408" y="4333389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4648871" y="4333389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938334" y="4333389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latin typeface="Candara" panose="020E0502030303020204" pitchFamily="34" charset="0"/>
              </a:rPr>
              <a:t>M</a:t>
            </a:r>
            <a:r>
              <a:rPr lang="en-US" sz="1200" baseline="-25000">
                <a:latin typeface="Candara" panose="020E0502030303020204" pitchFamily="34" charset="0"/>
              </a:rPr>
              <a:t>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227797" y="4333389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5517260" y="4333389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806723" y="4333389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7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6096186" y="4333389"/>
            <a:ext cx="228600" cy="274320"/>
          </a:xfrm>
          <a:prstGeom prst="roundRect">
            <a:avLst/>
          </a:prstGeom>
          <a:solidFill>
            <a:srgbClr val="E95C59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7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6385649" y="4333389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6675112" y="4333389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6964579" y="4333389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2622630" y="4658032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2912093" y="4658032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3201556" y="4658032"/>
            <a:ext cx="228600" cy="274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1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3491019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3780482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4069945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4359408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4648871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4938334" y="4658032"/>
            <a:ext cx="228600" cy="2743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latin typeface="Candara" panose="020E0502030303020204" pitchFamily="34" charset="0"/>
              </a:rPr>
              <a:t>M</a:t>
            </a:r>
            <a:r>
              <a:rPr lang="en-US" sz="1200" baseline="-25000">
                <a:latin typeface="Candara" panose="020E0502030303020204" pitchFamily="34" charset="0"/>
              </a:rPr>
              <a:t>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5227797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5517260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5806723" y="4658032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latin typeface="Candara" panose="020E0502030303020204" pitchFamily="34" charset="0"/>
              </a:rPr>
              <a:t>M</a:t>
            </a:r>
            <a:r>
              <a:rPr lang="en-US" sz="1200" baseline="-25000">
                <a:latin typeface="Candara" panose="020E0502030303020204" pitchFamily="34" charset="0"/>
              </a:rPr>
              <a:t>7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6096186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6385649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6675112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6964579" y="4658032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2622630" y="498267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2912093" y="4982676"/>
            <a:ext cx="228600" cy="2743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M</a:t>
            </a:r>
            <a:r>
              <a:rPr lang="en-US" sz="1200" baseline="-25000" dirty="0">
                <a:latin typeface="Candara" panose="020E0502030303020204" pitchFamily="34" charset="0"/>
              </a:rPr>
              <a:t>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3201556" y="4982676"/>
            <a:ext cx="228600" cy="274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Candara" panose="020E0502030303020204" pitchFamily="34" charset="0"/>
              </a:rPr>
              <a:t>R</a:t>
            </a:r>
            <a:r>
              <a:rPr lang="en-US" sz="1200" baseline="-25000">
                <a:solidFill>
                  <a:schemeClr val="tx1"/>
                </a:solidFill>
                <a:latin typeface="Candara" panose="020E0502030303020204" pitchFamily="34" charset="0"/>
              </a:rPr>
              <a:t>1</a:t>
            </a: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3491019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3780482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069945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359408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4648871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4938334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5227797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5517260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5806723" y="4982676"/>
            <a:ext cx="228600" cy="274320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>
                <a:latin typeface="Candara" panose="020E0502030303020204" pitchFamily="34" charset="0"/>
              </a:rPr>
              <a:t>M</a:t>
            </a:r>
            <a:r>
              <a:rPr lang="en-US" sz="1200" baseline="-25000">
                <a:latin typeface="Candara" panose="020E0502030303020204" pitchFamily="34" charset="0"/>
              </a:rPr>
              <a:t>7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6096186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6385649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6675112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964579" y="4982676"/>
            <a:ext cx="228600" cy="27432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V="1">
            <a:off x="2020262" y="3009464"/>
            <a:ext cx="46177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953620" y="2705131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0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953620" y="3027723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1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953620" y="3350315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2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953620" y="3672907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3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953620" y="3995499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4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953620" y="4318091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5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953620" y="4640683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6</a:t>
            </a: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953620" y="4963272"/>
            <a:ext cx="669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Lane 7</a:t>
            </a:r>
            <a:endParaRPr lang="en-US" sz="1200" dirty="0">
              <a:latin typeface="Candara" panose="020E0502030303020204" pitchFamily="34" charset="0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flipV="1">
            <a:off x="2020262" y="3333724"/>
            <a:ext cx="46177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2020262" y="3657984"/>
            <a:ext cx="46177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2020262" y="3982245"/>
            <a:ext cx="46177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flipV="1">
            <a:off x="2020262" y="4306506"/>
            <a:ext cx="46177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2020262" y="4630766"/>
            <a:ext cx="46177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2020262" y="4955026"/>
            <a:ext cx="461772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Static Decomposition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242757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1D and sub-warp decomposition methods:</a:t>
            </a:r>
          </a:p>
          <a:p>
            <a:pPr lvl="1"/>
            <a:r>
              <a:rPr lang="en-US" dirty="0">
                <a:latin typeface="Candara" panose="020E0502030303020204" pitchFamily="34" charset="0"/>
              </a:rPr>
              <a:t>S</a:t>
            </a:r>
            <a:r>
              <a:rPr lang="en-US" dirty="0" smtClean="0">
                <a:latin typeface="Candara" panose="020E0502030303020204" pitchFamily="34" charset="0"/>
              </a:rPr>
              <a:t>tatic thread-to-task assignment.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Highly susceptible to load imbalance between coarse-grained tasks.</a:t>
            </a:r>
          </a:p>
          <a:p>
            <a:pPr lvl="1"/>
            <a:r>
              <a:rPr lang="en-US" dirty="0" smtClean="0">
                <a:latin typeface="Candara" panose="020E0502030303020204" pitchFamily="34" charset="0"/>
              </a:rPr>
              <a:t>Lack portable performance across different inputs.</a:t>
            </a:r>
          </a:p>
          <a:p>
            <a:endParaRPr lang="en-US" dirty="0">
              <a:latin typeface="Candara" panose="020E0502030303020204" pitchFamily="34" charset="0"/>
            </a:endParaRPr>
          </a:p>
          <a:p>
            <a:endParaRPr lang="en-US" dirty="0" smtClean="0">
              <a:latin typeface="Candara" panose="020E0502030303020204" pitchFamily="34" charset="0"/>
            </a:endParaRPr>
          </a:p>
          <a:p>
            <a:endParaRPr lang="en-US" dirty="0" smtClean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02236"/>
              </p:ext>
            </p:extLst>
          </p:nvPr>
        </p:nvGraphicFramePr>
        <p:xfrm>
          <a:off x="711198" y="3280186"/>
          <a:ext cx="768532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0665"/>
                <a:gridCol w="960665"/>
                <a:gridCol w="960665"/>
                <a:gridCol w="960665"/>
                <a:gridCol w="960665"/>
                <a:gridCol w="960665"/>
                <a:gridCol w="960665"/>
                <a:gridCol w="9606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Program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Input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1D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SW2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SW4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SW8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SW16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SW32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SpMV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Wbedu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16.6%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36.8%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41.1%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49.8%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50.4%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28.9%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Delau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57.0%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63.4%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66.5%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61.3%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52.7%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38.7%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FMM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nEquProb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20.9%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26.8%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39.7%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33.2%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37.8%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39.4%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EquProb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42.2%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44.3%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44.7%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44.8%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36.7%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29.1%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6462824" y="3618701"/>
            <a:ext cx="997519" cy="42817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529129" y="3956388"/>
            <a:ext cx="997519" cy="42817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465305" y="4722247"/>
            <a:ext cx="997519" cy="42817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29129" y="4371077"/>
            <a:ext cx="997519" cy="42817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3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10" y="142533"/>
            <a:ext cx="8242757" cy="1133681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Collaborative Task Engagement (</a:t>
            </a:r>
            <a:r>
              <a:rPr lang="en-US" i="1" dirty="0" smtClean="0">
                <a:latin typeface="Candara" panose="020E0502030303020204" pitchFamily="34" charset="0"/>
              </a:rPr>
              <a:t>CTE</a:t>
            </a:r>
            <a:r>
              <a:rPr lang="en-US" dirty="0" smtClean="0">
                <a:latin typeface="Candara" panose="020E0502030303020204" pitchFamily="34" charset="0"/>
              </a:rPr>
              <a:t>)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10" y="1210429"/>
            <a:ext cx="8370050" cy="4816544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Whole SIMD group </a:t>
            </a:r>
            <a:r>
              <a:rPr lang="en-US" sz="1600" dirty="0">
                <a:solidFill>
                  <a:prstClr val="black"/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</a:t>
            </a:r>
            <a:r>
              <a:rPr lang="en-US" dirty="0" smtClean="0">
                <a:latin typeface="Candara" panose="020E0502030303020204" pitchFamily="34" charset="0"/>
              </a:rPr>
              <a:t> a group of coarse-grained tasks.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Threads iterate over expanded list of fine-grained tasks.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During an iteration, each thread performs a </a:t>
            </a:r>
            <a:r>
              <a:rPr lang="en-US" i="1" dirty="0" smtClean="0">
                <a:latin typeface="Candara" panose="020E0502030303020204" pitchFamily="34" charset="0"/>
              </a:rPr>
              <a:t>map</a:t>
            </a:r>
            <a:r>
              <a:rPr lang="en-US" dirty="0" smtClean="0">
                <a:latin typeface="Candara" panose="020E0502030303020204" pitchFamily="34" charset="0"/>
              </a:rPr>
              <a:t> operation on a fine-grained task: </a:t>
            </a:r>
            <a:r>
              <a:rPr lang="en-US" b="1" dirty="0" smtClean="0">
                <a:latin typeface="Candara" panose="020E0502030303020204" pitchFamily="34" charset="0"/>
              </a:rPr>
              <a:t>no warp underutilization</a:t>
            </a:r>
            <a:r>
              <a:rPr lang="en-US" dirty="0" smtClean="0">
                <a:latin typeface="Candara" panose="020E0502030303020204" pitchFamily="34" charset="0"/>
              </a:rPr>
              <a:t>.</a:t>
            </a:r>
          </a:p>
          <a:p>
            <a:r>
              <a:rPr lang="en-US" dirty="0" smtClean="0">
                <a:latin typeface="Candara" panose="020E0502030303020204" pitchFamily="34" charset="0"/>
              </a:rPr>
              <a:t>During an iteration threads collaborate to reduce between fine-grained tasks’ </a:t>
            </a:r>
            <a:r>
              <a:rPr lang="en-US" i="1" dirty="0" smtClean="0">
                <a:latin typeface="Candara" panose="020E0502030303020204" pitchFamily="34" charset="0"/>
              </a:rPr>
              <a:t>mapping</a:t>
            </a:r>
            <a:r>
              <a:rPr lang="en-US" dirty="0" smtClean="0">
                <a:latin typeface="Candara" panose="020E0502030303020204" pitchFamily="34" charset="0"/>
              </a:rPr>
              <a:t> results in parallel: </a:t>
            </a:r>
            <a:r>
              <a:rPr lang="en-US" b="1" dirty="0" smtClean="0">
                <a:latin typeface="Candara" panose="020E0502030303020204" pitchFamily="34" charset="0"/>
              </a:rPr>
              <a:t>minimal warp underutilization</a:t>
            </a:r>
            <a:r>
              <a:rPr lang="en-US" dirty="0" smtClean="0">
                <a:latin typeface="Candara" panose="020E0502030303020204" pitchFamily="34" charset="0"/>
              </a:rPr>
              <a:t>.</a:t>
            </a:r>
            <a:endParaRPr lang="en-US" dirty="0"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3910" y="6396875"/>
            <a:ext cx="9521370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Candara" panose="020E0502030303020204" pitchFamily="34" charset="0"/>
              </a:rPr>
              <a:t>IPDPS </a:t>
            </a:r>
            <a:r>
              <a:rPr lang="en-US" sz="1400" dirty="0" smtClean="0">
                <a:latin typeface="Candara" panose="020E0502030303020204" pitchFamily="34" charset="0"/>
              </a:rPr>
              <a:t>2016  |  Collaborative </a:t>
            </a:r>
            <a:r>
              <a:rPr lang="en-US" sz="1400" dirty="0">
                <a:latin typeface="Candara" panose="020E0502030303020204" pitchFamily="34" charset="0"/>
              </a:rPr>
              <a:t>Task </a:t>
            </a:r>
            <a:r>
              <a:rPr lang="en-US" sz="1400" dirty="0" smtClean="0">
                <a:latin typeface="Candara" panose="020E0502030303020204" pitchFamily="34" charset="0"/>
              </a:rPr>
              <a:t>Engagement  </a:t>
            </a:r>
            <a:r>
              <a:rPr lang="en-US" sz="1400" dirty="0">
                <a:latin typeface="Candara" panose="020E0502030303020204" pitchFamily="34" charset="0"/>
              </a:rPr>
              <a:t>|  </a:t>
            </a:r>
            <a:r>
              <a:rPr lang="en-US" sz="1400" b="1" i="1" dirty="0" smtClean="0">
                <a:latin typeface="Candara" panose="020E0502030303020204" pitchFamily="34" charset="0"/>
              </a:rPr>
              <a:t>Farzad Khorasani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3910" y="6348196"/>
            <a:ext cx="731422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Content Placeholder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768" y="6095999"/>
            <a:ext cx="1060489" cy="61182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3910" y="98130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68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5096</TotalTime>
  <Words>3431</Words>
  <Application>Microsoft Office PowerPoint</Application>
  <PresentationFormat>On-screen Show (4:3)</PresentationFormat>
  <Paragraphs>727</Paragraphs>
  <Slides>18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Adobe Garamond Pro</vt:lpstr>
      <vt:lpstr>Arial</vt:lpstr>
      <vt:lpstr>Calibri</vt:lpstr>
      <vt:lpstr>Calibri Light</vt:lpstr>
      <vt:lpstr>Candara</vt:lpstr>
      <vt:lpstr>Courier New</vt:lpstr>
      <vt:lpstr>Wingdings</vt:lpstr>
      <vt:lpstr>Office Theme</vt:lpstr>
      <vt:lpstr>Eliminating Intra-warp Load Imbalance in Irregular Nested Patterns via Collaborative Task Engagement</vt:lpstr>
      <vt:lpstr>GPUs: Essential Processing Platforms</vt:lpstr>
      <vt:lpstr>Nested Patterns</vt:lpstr>
      <vt:lpstr>1D Decomposition (1D Mapping)</vt:lpstr>
      <vt:lpstr>1D Decomposition Issue</vt:lpstr>
      <vt:lpstr>Dynamic Parallelism </vt:lpstr>
      <vt:lpstr>Sub-warp Decomposition</vt:lpstr>
      <vt:lpstr>Static Decomposition</vt:lpstr>
      <vt:lpstr>Collaborative Task Engagement (CTE)</vt:lpstr>
      <vt:lpstr>CTE Visualization</vt:lpstr>
      <vt:lpstr>CTE Visualization</vt:lpstr>
      <vt:lpstr>CTE Implementation</vt:lpstr>
      <vt:lpstr>CTE as a Device-side Template Library</vt:lpstr>
      <vt:lpstr>CTE as a Device-side Template Library</vt:lpstr>
      <vt:lpstr>Performance Analysis</vt:lpstr>
      <vt:lpstr>CTE Sensitivity Analysis</vt:lpstr>
      <vt:lpstr>Summary</vt:lpstr>
      <vt:lpstr>Template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task engagement</dc:title>
  <dc:creator>Khorasani, Farzad</dc:creator>
  <cp:lastModifiedBy>Farzad</cp:lastModifiedBy>
  <cp:revision>271</cp:revision>
  <dcterms:created xsi:type="dcterms:W3CDTF">2016-05-22T00:24:27Z</dcterms:created>
  <dcterms:modified xsi:type="dcterms:W3CDTF">2016-09-07T02:55:33Z</dcterms:modified>
</cp:coreProperties>
</file>